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6858000" cx="9144000"/>
  <p:notesSz cx="6858000" cy="9144000"/>
  <p:embeddedFontLst>
    <p:embeddedFont>
      <p:font typeface="Arial Narrow"/>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 uri="GoogleSlidesCustomDataVersion2">
      <go:slidesCustomData xmlns:go="http://customooxmlschemas.google.com/" r:id="rId26" roundtripDataSignature="AMtx7mjb/HCZ0jk9m40Yho0vSVhnrv813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3732960-D65F-47F2-854D-68CBC6006949}">
  <a:tblStyle styleId="{E3732960-D65F-47F2-854D-68CBC6006949}"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FF3E9"/>
          </a:solidFill>
        </a:fill>
      </a:tcStyle>
    </a:wholeTbl>
    <a:band1H>
      <a:tcTxStyle/>
      <a:tcStyle>
        <a:fill>
          <a:solidFill>
            <a:srgbClr val="DEE7D0"/>
          </a:solidFill>
        </a:fill>
      </a:tcStyle>
    </a:band1H>
    <a:band2H>
      <a:tcTxStyle/>
    </a:band2H>
    <a:band1V>
      <a:tcTxStyle/>
      <a:tcStyle>
        <a:fill>
          <a:solidFill>
            <a:srgbClr val="DEE7D0"/>
          </a:solidFill>
        </a:fill>
      </a:tcStyle>
    </a:band1V>
    <a:band2V>
      <a:tcTxStyle/>
    </a:band2V>
    <a:lastCol>
      <a:tcTxStyle b="on" i="off">
        <a:font>
          <a:latin typeface="Calibri"/>
          <a:ea typeface="Calibri"/>
          <a:cs typeface="Calibri"/>
        </a:font>
        <a:schemeClr val="lt1"/>
      </a:tcTxStyle>
      <a:tcStyle>
        <a:fill>
          <a:solidFill>
            <a:schemeClr val="accent3"/>
          </a:solidFill>
        </a:fill>
      </a:tcStyle>
    </a:lastCol>
    <a:firstCol>
      <a:tcTxStyle b="on" i="off">
        <a:font>
          <a:latin typeface="Calibri"/>
          <a:ea typeface="Calibri"/>
          <a:cs typeface="Calibri"/>
        </a:font>
        <a:schemeClr val="lt1"/>
      </a:tcTxStyle>
      <a:tcStyle>
        <a:fill>
          <a:solidFill>
            <a:schemeClr val="accent3"/>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3"/>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3"/>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6" Type="http://customschemas.google.com/relationships/presentationmetadata" Target="metadata"/><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1" Type="http://schemas.openxmlformats.org/officeDocument/2006/relationships/slide" Target="slides/slide15.xml"/><Relationship Id="rId3" Type="http://schemas.openxmlformats.org/officeDocument/2006/relationships/presProps" Target="presProps.xml"/><Relationship Id="rId25" Type="http://schemas.openxmlformats.org/officeDocument/2006/relationships/font" Target="fonts/ArialNarrow-boldItalic.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0" Type="http://schemas.openxmlformats.org/officeDocument/2006/relationships/slide" Target="slides/slide14.xml"/><Relationship Id="rId2" Type="http://schemas.openxmlformats.org/officeDocument/2006/relationships/viewProps" Target="viewProps.xml"/><Relationship Id="rId16" Type="http://schemas.openxmlformats.org/officeDocument/2006/relationships/slide" Target="slides/slide10.xml"/><Relationship Id="rId29" Type="http://schemas.openxmlformats.org/officeDocument/2006/relationships/customXml" Target="../customXml/item3.xml"/><Relationship Id="rId24" Type="http://schemas.openxmlformats.org/officeDocument/2006/relationships/font" Target="fonts/ArialNarrow-italic.fntdata"/><Relationship Id="rId1" Type="http://schemas.openxmlformats.org/officeDocument/2006/relationships/theme" Target="theme/theme2.xml"/><Relationship Id="rId6" Type="http://schemas.openxmlformats.org/officeDocument/2006/relationships/notesMaster" Target="notesMasters/notesMaster1.xml"/><Relationship Id="rId11" Type="http://schemas.openxmlformats.org/officeDocument/2006/relationships/slide" Target="slides/slide5.xml"/><Relationship Id="rId23" Type="http://schemas.openxmlformats.org/officeDocument/2006/relationships/font" Target="fonts/ArialNarrow-bold.fntdata"/><Relationship Id="rId5" Type="http://schemas.openxmlformats.org/officeDocument/2006/relationships/slideMaster" Target="slideMasters/slideMaster1.xml"/><Relationship Id="rId15" Type="http://schemas.openxmlformats.org/officeDocument/2006/relationships/slide" Target="slides/slide9.xml"/><Relationship Id="rId28" Type="http://schemas.openxmlformats.org/officeDocument/2006/relationships/customXml" Target="../customXml/item2.xml"/><Relationship Id="rId10" Type="http://schemas.openxmlformats.org/officeDocument/2006/relationships/slide" Target="slides/slide4.xml"/><Relationship Id="rId19" Type="http://schemas.openxmlformats.org/officeDocument/2006/relationships/slide" Target="slides/slide13.xml"/><Relationship Id="rId22" Type="http://schemas.openxmlformats.org/officeDocument/2006/relationships/font" Target="fonts/ArialNarrow-regular.fntdata"/><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 name="Google Shape;50;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 name="Google Shape;51;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32" name="Google Shape;13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 name="Google Shape;145;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82" name="Google Shape;182;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89" name="Google Shape;189;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99" name="Google Shape;199;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 name="Google Shape;5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64" name="Google Shape;64;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71" name="Google Shape;71;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83" name="Google Shape;8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09" name="Google Shape;10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18" name="Google Shape;118;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t/>
            </a:r>
            <a:endParaRPr/>
          </a:p>
        </p:txBody>
      </p:sp>
      <p:sp>
        <p:nvSpPr>
          <p:cNvPr id="125" name="Google Shape;12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5.png"/><Relationship Id="rId4" Type="http://schemas.openxmlformats.org/officeDocument/2006/relationships/image" Target="../media/image1.png"/><Relationship Id="rId11" Type="http://schemas.openxmlformats.org/officeDocument/2006/relationships/image" Target="../media/image8.png"/><Relationship Id="rId10" Type="http://schemas.openxmlformats.org/officeDocument/2006/relationships/image" Target="../media/image2.png"/><Relationship Id="rId9" Type="http://schemas.openxmlformats.org/officeDocument/2006/relationships/image" Target="../media/image11.png"/><Relationship Id="rId5" Type="http://schemas.openxmlformats.org/officeDocument/2006/relationships/image" Target="../media/image16.png"/><Relationship Id="rId6" Type="http://schemas.openxmlformats.org/officeDocument/2006/relationships/image" Target="../media/image12.png"/><Relationship Id="rId7" Type="http://schemas.openxmlformats.org/officeDocument/2006/relationships/image" Target="../media/image6.png"/><Relationship Id="rId8"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16" name="Shape 16"/>
        <p:cNvGrpSpPr/>
        <p:nvPr/>
      </p:nvGrpSpPr>
      <p:grpSpPr>
        <a:xfrm>
          <a:off x="0" y="0"/>
          <a:ext cx="0" cy="0"/>
          <a:chOff x="0" y="0"/>
          <a:chExt cx="0" cy="0"/>
        </a:xfrm>
      </p:grpSpPr>
      <p:sp>
        <p:nvSpPr>
          <p:cNvPr id="17" name="Google Shape;17;p17"/>
          <p:cNvSpPr/>
          <p:nvPr/>
        </p:nvSpPr>
        <p:spPr>
          <a:xfrm>
            <a:off x="611560" y="6283225"/>
            <a:ext cx="4754767" cy="26161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n-US" sz="1100" u="none" cap="none" strike="noStrike">
                <a:solidFill>
                  <a:schemeClr val="dk1"/>
                </a:solidFill>
                <a:latin typeface="Arial"/>
                <a:ea typeface="Arial"/>
                <a:cs typeface="Arial"/>
                <a:sym typeface="Arial"/>
              </a:rPr>
              <a:t>WP5 - ACTIVITY 5.1: SUSTAINABLE MED CITIES TRAINING SYSTEM </a:t>
            </a:r>
            <a:endParaRPr b="0" i="0" sz="1100" u="none" cap="none" strike="noStrike">
              <a:solidFill>
                <a:schemeClr val="dk1"/>
              </a:solidFill>
              <a:latin typeface="Arial"/>
              <a:ea typeface="Arial"/>
              <a:cs typeface="Arial"/>
              <a:sym typeface="Arial"/>
            </a:endParaRPr>
          </a:p>
        </p:txBody>
      </p:sp>
      <p:sp>
        <p:nvSpPr>
          <p:cNvPr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id="18" name="Google Shape;18;p17"/>
          <p:cNvSpPr/>
          <p:nvPr/>
        </p:nvSpPr>
        <p:spPr>
          <a:xfrm>
            <a:off x="123825" y="-136525"/>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9" name="Google Shape;19;p17"/>
          <p:cNvPicPr preferRelativeResize="0"/>
          <p:nvPr/>
        </p:nvPicPr>
        <p:blipFill rotWithShape="1">
          <a:blip r:embed="rId2">
            <a:alphaModFix/>
          </a:blip>
          <a:srcRect b="0" l="0" r="0" t="0"/>
          <a:stretch/>
        </p:blipFill>
        <p:spPr>
          <a:xfrm>
            <a:off x="1733435" y="518552"/>
            <a:ext cx="4833620" cy="1772066"/>
          </a:xfrm>
          <a:prstGeom prst="rect">
            <a:avLst/>
          </a:prstGeom>
          <a:noFill/>
          <a:ln>
            <a:noFill/>
          </a:ln>
        </p:spPr>
      </p:pic>
      <p:pic>
        <p:nvPicPr>
          <p:cNvPr id="20" name="Google Shape;20;p17"/>
          <p:cNvPicPr preferRelativeResize="0"/>
          <p:nvPr/>
        </p:nvPicPr>
        <p:blipFill rotWithShape="1">
          <a:blip r:embed="rId3">
            <a:alphaModFix/>
          </a:blip>
          <a:srcRect b="15286" l="33333" r="31362" t="18181"/>
          <a:stretch/>
        </p:blipFill>
        <p:spPr>
          <a:xfrm rot="2002525">
            <a:off x="4970140" y="2488839"/>
            <a:ext cx="3379798" cy="3582878"/>
          </a:xfrm>
          <a:prstGeom prst="rect">
            <a:avLst/>
          </a:prstGeom>
          <a:noFill/>
          <a:ln>
            <a:noFill/>
          </a:ln>
        </p:spPr>
      </p:pic>
      <p:pic>
        <p:nvPicPr>
          <p:cNvPr id="21" name="Google Shape;21;p17"/>
          <p:cNvPicPr preferRelativeResize="0"/>
          <p:nvPr/>
        </p:nvPicPr>
        <p:blipFill rotWithShape="1">
          <a:blip r:embed="rId4">
            <a:alphaModFix/>
          </a:blip>
          <a:srcRect b="0" l="0" r="0" t="0"/>
          <a:stretch/>
        </p:blipFill>
        <p:spPr>
          <a:xfrm>
            <a:off x="8210937" y="2218931"/>
            <a:ext cx="771322" cy="284171"/>
          </a:xfrm>
          <a:prstGeom prst="rect">
            <a:avLst/>
          </a:prstGeom>
          <a:noFill/>
          <a:ln>
            <a:noFill/>
          </a:ln>
        </p:spPr>
      </p:pic>
      <p:pic>
        <p:nvPicPr>
          <p:cNvPr id="22" name="Google Shape;22;p17"/>
          <p:cNvPicPr preferRelativeResize="0"/>
          <p:nvPr/>
        </p:nvPicPr>
        <p:blipFill rotWithShape="1">
          <a:blip r:embed="rId5">
            <a:alphaModFix/>
          </a:blip>
          <a:srcRect b="0" l="0" r="0" t="0"/>
          <a:stretch/>
        </p:blipFill>
        <p:spPr>
          <a:xfrm>
            <a:off x="8623662" y="2774600"/>
            <a:ext cx="358597" cy="412725"/>
          </a:xfrm>
          <a:prstGeom prst="rect">
            <a:avLst/>
          </a:prstGeom>
          <a:noFill/>
          <a:ln>
            <a:noFill/>
          </a:ln>
        </p:spPr>
      </p:pic>
      <p:pic>
        <p:nvPicPr>
          <p:cNvPr id="23" name="Google Shape;23;p17"/>
          <p:cNvPicPr preferRelativeResize="0"/>
          <p:nvPr/>
        </p:nvPicPr>
        <p:blipFill rotWithShape="1">
          <a:blip r:embed="rId6">
            <a:alphaModFix/>
          </a:blip>
          <a:srcRect b="0" l="0" r="0" t="0"/>
          <a:stretch/>
        </p:blipFill>
        <p:spPr>
          <a:xfrm>
            <a:off x="8596598" y="3453359"/>
            <a:ext cx="385661" cy="392427"/>
          </a:xfrm>
          <a:prstGeom prst="rect">
            <a:avLst/>
          </a:prstGeom>
          <a:noFill/>
          <a:ln>
            <a:noFill/>
          </a:ln>
        </p:spPr>
      </p:pic>
      <p:pic>
        <p:nvPicPr>
          <p:cNvPr id="24" name="Google Shape;24;p17"/>
          <p:cNvPicPr preferRelativeResize="0"/>
          <p:nvPr/>
        </p:nvPicPr>
        <p:blipFill rotWithShape="1">
          <a:blip r:embed="rId7">
            <a:alphaModFix/>
          </a:blip>
          <a:srcRect b="0" l="0" r="0" t="0"/>
          <a:stretch/>
        </p:blipFill>
        <p:spPr>
          <a:xfrm>
            <a:off x="8549236" y="4111820"/>
            <a:ext cx="433023" cy="419491"/>
          </a:xfrm>
          <a:prstGeom prst="rect">
            <a:avLst/>
          </a:prstGeom>
          <a:noFill/>
          <a:ln>
            <a:noFill/>
          </a:ln>
        </p:spPr>
      </p:pic>
      <p:pic>
        <p:nvPicPr>
          <p:cNvPr id="25" name="Google Shape;25;p17"/>
          <p:cNvPicPr preferRelativeResize="0"/>
          <p:nvPr/>
        </p:nvPicPr>
        <p:blipFill rotWithShape="1">
          <a:blip r:embed="rId8">
            <a:alphaModFix/>
          </a:blip>
          <a:srcRect b="0" l="0" r="0" t="0"/>
          <a:stretch/>
        </p:blipFill>
        <p:spPr>
          <a:xfrm>
            <a:off x="8515406" y="4797345"/>
            <a:ext cx="466853" cy="365363"/>
          </a:xfrm>
          <a:prstGeom prst="rect">
            <a:avLst/>
          </a:prstGeom>
          <a:noFill/>
          <a:ln>
            <a:noFill/>
          </a:ln>
        </p:spPr>
      </p:pic>
      <p:pic>
        <p:nvPicPr>
          <p:cNvPr id="26" name="Google Shape;26;p17"/>
          <p:cNvPicPr preferRelativeResize="0"/>
          <p:nvPr/>
        </p:nvPicPr>
        <p:blipFill rotWithShape="1">
          <a:blip r:embed="rId9">
            <a:alphaModFix/>
          </a:blip>
          <a:srcRect b="0" l="0" r="0" t="0"/>
          <a:stretch/>
        </p:blipFill>
        <p:spPr>
          <a:xfrm>
            <a:off x="8007957" y="1702556"/>
            <a:ext cx="974302" cy="250341"/>
          </a:xfrm>
          <a:prstGeom prst="rect">
            <a:avLst/>
          </a:prstGeom>
          <a:noFill/>
          <a:ln>
            <a:noFill/>
          </a:ln>
        </p:spPr>
      </p:pic>
      <p:sp>
        <p:nvSpPr>
          <p:cNvPr id="27" name="Google Shape;27;p17"/>
          <p:cNvSpPr/>
          <p:nvPr/>
        </p:nvSpPr>
        <p:spPr>
          <a:xfrm>
            <a:off x="0" y="6576291"/>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SUSTAINABLE MED CITIES TRAINING SYSTEM</a:t>
            </a:r>
            <a:endParaRPr b="0" i="0" sz="1100" u="none" cap="none" strike="noStrike">
              <a:solidFill>
                <a:schemeClr val="lt1"/>
              </a:solidFill>
              <a:latin typeface="Arial Narrow"/>
              <a:ea typeface="Arial Narrow"/>
              <a:cs typeface="Arial Narrow"/>
              <a:sym typeface="Arial Narrow"/>
            </a:endParaRPr>
          </a:p>
        </p:txBody>
      </p:sp>
      <p:pic>
        <p:nvPicPr>
          <p:cNvPr id="28" name="Google Shape;28;p17"/>
          <p:cNvPicPr preferRelativeResize="0"/>
          <p:nvPr/>
        </p:nvPicPr>
        <p:blipFill rotWithShape="1">
          <a:blip r:embed="rId10">
            <a:alphaModFix/>
          </a:blip>
          <a:srcRect b="0" l="0" r="0" t="0"/>
          <a:stretch/>
        </p:blipFill>
        <p:spPr>
          <a:xfrm flipH="1" rot="10800000">
            <a:off x="8006659" y="5395766"/>
            <a:ext cx="975600" cy="234816"/>
          </a:xfrm>
          <a:prstGeom prst="rect">
            <a:avLst/>
          </a:prstGeom>
          <a:noFill/>
          <a:ln>
            <a:noFill/>
          </a:ln>
        </p:spPr>
      </p:pic>
      <p:pic>
        <p:nvPicPr>
          <p:cNvPr id="29" name="Google Shape;29;p17"/>
          <p:cNvPicPr preferRelativeResize="0"/>
          <p:nvPr/>
        </p:nvPicPr>
        <p:blipFill rotWithShape="1">
          <a:blip r:embed="rId11">
            <a:alphaModFix/>
          </a:blip>
          <a:srcRect b="0" l="0" r="0" t="0"/>
          <a:stretch/>
        </p:blipFill>
        <p:spPr>
          <a:xfrm>
            <a:off x="8006659" y="5914467"/>
            <a:ext cx="975600" cy="23043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30" name="Shape 30"/>
        <p:cNvGrpSpPr/>
        <p:nvPr/>
      </p:nvGrpSpPr>
      <p:grpSpPr>
        <a:xfrm>
          <a:off x="0" y="0"/>
          <a:ext cx="0" cy="0"/>
          <a:chOff x="0" y="0"/>
          <a:chExt cx="0" cy="0"/>
        </a:xfrm>
      </p:grpSpPr>
      <p:sp>
        <p:nvSpPr>
          <p:cNvPr id="31" name="Google Shape;31;p1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8"/>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2_Titel und Inhalt">
    <p:spTree>
      <p:nvGrpSpPr>
        <p:cNvPr id="33" name="Shape 33"/>
        <p:cNvGrpSpPr/>
        <p:nvPr/>
      </p:nvGrpSpPr>
      <p:grpSpPr>
        <a:xfrm>
          <a:off x="0" y="0"/>
          <a:ext cx="0" cy="0"/>
          <a:chOff x="0" y="0"/>
          <a:chExt cx="0" cy="0"/>
        </a:xfrm>
      </p:grpSpPr>
      <p:sp>
        <p:nvSpPr>
          <p:cNvPr id="34" name="Google Shape;34;p1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9"/>
          <p:cNvSpPr txBox="1"/>
          <p:nvPr>
            <p:ph idx="12" type="sldNum"/>
          </p:nvPr>
        </p:nvSpPr>
        <p:spPr>
          <a:xfrm>
            <a:off x="8071338" y="6356350"/>
            <a:ext cx="615462" cy="365125"/>
          </a:xfrm>
          <a:prstGeom prst="rect">
            <a:avLst/>
          </a:prstGeom>
          <a:noFill/>
          <a:ln>
            <a:noFill/>
          </a:ln>
        </p:spPr>
        <p:txBody>
          <a:bodyPr anchorCtr="0" anchor="ctr" bIns="45700" lIns="91425" spcFirstLastPara="1" rIns="91425" wrap="square" tIns="45700">
            <a:noAutofit/>
          </a:bodyPr>
          <a:lstStyle>
            <a:lvl1pPr indent="0" lvl="0"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1pPr>
            <a:lvl2pPr indent="0" lvl="1"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2pPr>
            <a:lvl3pPr indent="0" lvl="2"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3pPr>
            <a:lvl4pPr indent="0" lvl="3"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4pPr>
            <a:lvl5pPr indent="0" lvl="4"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5pPr>
            <a:lvl6pPr indent="0" lvl="5"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6pPr>
            <a:lvl7pPr indent="0" lvl="6"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7pPr>
            <a:lvl8pPr indent="0" lvl="7"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8pPr>
            <a:lvl9pPr indent="0" lvl="8" marL="0" marR="0" algn="r">
              <a:spcBef>
                <a:spcPts val="0"/>
              </a:spcBef>
              <a:spcAft>
                <a:spcPts val="0"/>
              </a:spcAft>
              <a:buClr>
                <a:schemeClr val="lt1"/>
              </a:buClr>
              <a:buSzPts val="1200"/>
              <a:buFont typeface="Calibri"/>
              <a:buNone/>
              <a:defRPr sz="1200">
                <a:solidFill>
                  <a:schemeClr val="lt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7_Titel und Inhalt">
  <p:cSld name="37_Titel und Inhalt">
    <p:spTree>
      <p:nvGrpSpPr>
        <p:cNvPr id="36" name="Shape 36"/>
        <p:cNvGrpSpPr/>
        <p:nvPr/>
      </p:nvGrpSpPr>
      <p:grpSpPr>
        <a:xfrm>
          <a:off x="0" y="0"/>
          <a:ext cx="0" cy="0"/>
          <a:chOff x="0" y="0"/>
          <a:chExt cx="0" cy="0"/>
        </a:xfrm>
      </p:grpSpPr>
      <p:sp>
        <p:nvSpPr>
          <p:cNvPr id="37" name="Google Shape;37;p2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0"/>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Titel und Inhalt">
  <p:cSld name="57_Titel und Inhalt">
    <p:spTree>
      <p:nvGrpSpPr>
        <p:cNvPr id="39" name="Shape 39"/>
        <p:cNvGrpSpPr/>
        <p:nvPr/>
      </p:nvGrpSpPr>
      <p:grpSpPr>
        <a:xfrm>
          <a:off x="0" y="0"/>
          <a:ext cx="0" cy="0"/>
          <a:chOff x="0" y="0"/>
          <a:chExt cx="0" cy="0"/>
        </a:xfrm>
      </p:grpSpPr>
      <p:sp>
        <p:nvSpPr>
          <p:cNvPr id="40" name="Google Shape;40;p21"/>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21"/>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2">
    <p:spTree>
      <p:nvGrpSpPr>
        <p:cNvPr id="42" name="Shape 42"/>
        <p:cNvGrpSpPr/>
        <p:nvPr/>
      </p:nvGrpSpPr>
      <p:grpSpPr>
        <a:xfrm>
          <a:off x="0" y="0"/>
          <a:ext cx="0" cy="0"/>
          <a:chOff x="0" y="0"/>
          <a:chExt cx="0" cy="0"/>
        </a:xfrm>
      </p:grpSpPr>
      <p:sp>
        <p:nvSpPr>
          <p:cNvPr id="43" name="Google Shape;43;p2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2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45" name="Shape 45"/>
        <p:cNvGrpSpPr/>
        <p:nvPr/>
      </p:nvGrpSpPr>
      <p:grpSpPr>
        <a:xfrm>
          <a:off x="0" y="0"/>
          <a:ext cx="0" cy="0"/>
          <a:chOff x="0" y="0"/>
          <a:chExt cx="0" cy="0"/>
        </a:xfrm>
      </p:grpSpPr>
      <p:sp>
        <p:nvSpPr>
          <p:cNvPr id="46" name="Google Shape;46;p2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3"/>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0" y="0"/>
            <a:ext cx="9143999" cy="71817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2000"/>
              <a:buFont typeface="Calibri"/>
              <a:buNone/>
              <a:defRPr b="0" i="0" sz="2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11" name="Google Shape;11;p16"/>
          <p:cNvCxnSpPr/>
          <p:nvPr/>
        </p:nvCxnSpPr>
        <p:spPr>
          <a:xfrm>
            <a:off x="0" y="718181"/>
            <a:ext cx="9144000" cy="0"/>
          </a:xfrm>
          <a:prstGeom prst="straightConnector1">
            <a:avLst/>
          </a:prstGeom>
          <a:noFill/>
          <a:ln cap="flat" cmpd="sng" w="38100">
            <a:solidFill>
              <a:srgbClr val="76923C"/>
            </a:solidFill>
            <a:prstDash val="solid"/>
            <a:round/>
            <a:headEnd len="sm" w="sm" type="none"/>
            <a:tailEnd len="sm" w="sm" type="none"/>
          </a:ln>
        </p:spPr>
      </p:cxnSp>
      <p:sp>
        <p:nvSpPr>
          <p:cNvPr id="12" name="Google Shape;12;p16"/>
          <p:cNvSpPr/>
          <p:nvPr/>
        </p:nvSpPr>
        <p:spPr>
          <a:xfrm>
            <a:off x="2169331" y="6087067"/>
            <a:ext cx="651746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MODULE DE FORMATION 4</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LES CRITÈRES D'ÉVALUATION DE L'ÉCHELLE SNTOOL - QUARTIER</a:t>
            </a:r>
            <a:endParaRPr sz="1800">
              <a:solidFill>
                <a:schemeClr val="dk1"/>
              </a:solidFill>
              <a:latin typeface="Calibri"/>
              <a:ea typeface="Calibri"/>
              <a:cs typeface="Calibri"/>
              <a:sym typeface="Calibri"/>
            </a:endParaRPr>
          </a:p>
        </p:txBody>
      </p:sp>
      <p:pic>
        <p:nvPicPr>
          <p:cNvPr id="13" name="Google Shape;13;p16"/>
          <p:cNvPicPr preferRelativeResize="0"/>
          <p:nvPr/>
        </p:nvPicPr>
        <p:blipFill rotWithShape="1">
          <a:blip r:embed="rId1">
            <a:alphaModFix/>
          </a:blip>
          <a:srcRect b="0" l="0" r="0" t="0"/>
          <a:stretch/>
        </p:blipFill>
        <p:spPr>
          <a:xfrm>
            <a:off x="379901" y="5967063"/>
            <a:ext cx="1789430" cy="701675"/>
          </a:xfrm>
          <a:prstGeom prst="rect">
            <a:avLst/>
          </a:prstGeom>
          <a:noFill/>
          <a:ln>
            <a:noFill/>
          </a:ln>
        </p:spPr>
      </p:pic>
      <p:sp>
        <p:nvSpPr>
          <p:cNvPr id="14" name="Google Shape;14;p16"/>
          <p:cNvSpPr/>
          <p:nvPr/>
        </p:nvSpPr>
        <p:spPr>
          <a:xfrm>
            <a:off x="0" y="6587887"/>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SYSTÈME DE FORMATION POUR DES VILLES MÉDICALES DURABLES</a:t>
            </a:r>
            <a:endParaRPr b="0" i="0" sz="1100" u="none" cap="none" strike="noStrike">
              <a:solidFill>
                <a:schemeClr val="lt1"/>
              </a:solidFill>
              <a:latin typeface="Arial Narrow"/>
              <a:ea typeface="Arial Narrow"/>
              <a:cs typeface="Arial Narrow"/>
              <a:sym typeface="Arial Narrow"/>
            </a:endParaRPr>
          </a:p>
        </p:txBody>
      </p:sp>
      <p:sp>
        <p:nvSpPr>
          <p:cNvPr id="15" name="Google Shape;15;p16"/>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sz="1200" u="none">
                <a:solidFill>
                  <a:schemeClr val="lt1"/>
                </a:solidFill>
                <a:latin typeface="Calibri"/>
                <a:ea typeface="Calibri"/>
                <a:cs typeface="Calibri"/>
                <a:sym typeface="Calibri"/>
              </a:defRPr>
            </a:lvl1pPr>
            <a:lvl2pPr indent="0" lvl="1" marL="0" marR="0" rtl="0" algn="r">
              <a:spcBef>
                <a:spcPts val="0"/>
              </a:spcBef>
              <a:buNone/>
              <a:defRPr b="0" sz="1200" u="none">
                <a:solidFill>
                  <a:schemeClr val="lt1"/>
                </a:solidFill>
                <a:latin typeface="Calibri"/>
                <a:ea typeface="Calibri"/>
                <a:cs typeface="Calibri"/>
                <a:sym typeface="Calibri"/>
              </a:defRPr>
            </a:lvl2pPr>
            <a:lvl3pPr indent="0" lvl="2" marL="0" marR="0" rtl="0" algn="r">
              <a:spcBef>
                <a:spcPts val="0"/>
              </a:spcBef>
              <a:buNone/>
              <a:defRPr b="0" sz="1200" u="none">
                <a:solidFill>
                  <a:schemeClr val="lt1"/>
                </a:solidFill>
                <a:latin typeface="Calibri"/>
                <a:ea typeface="Calibri"/>
                <a:cs typeface="Calibri"/>
                <a:sym typeface="Calibri"/>
              </a:defRPr>
            </a:lvl3pPr>
            <a:lvl4pPr indent="0" lvl="3" marL="0" marR="0" rtl="0" algn="r">
              <a:spcBef>
                <a:spcPts val="0"/>
              </a:spcBef>
              <a:buNone/>
              <a:defRPr b="0" sz="1200" u="none">
                <a:solidFill>
                  <a:schemeClr val="lt1"/>
                </a:solidFill>
                <a:latin typeface="Calibri"/>
                <a:ea typeface="Calibri"/>
                <a:cs typeface="Calibri"/>
                <a:sym typeface="Calibri"/>
              </a:defRPr>
            </a:lvl4pPr>
            <a:lvl5pPr indent="0" lvl="4" marL="0" marR="0" rtl="0" algn="r">
              <a:spcBef>
                <a:spcPts val="0"/>
              </a:spcBef>
              <a:buNone/>
              <a:defRPr b="0" sz="1200" u="none">
                <a:solidFill>
                  <a:schemeClr val="lt1"/>
                </a:solidFill>
                <a:latin typeface="Calibri"/>
                <a:ea typeface="Calibri"/>
                <a:cs typeface="Calibri"/>
                <a:sym typeface="Calibri"/>
              </a:defRPr>
            </a:lvl5pPr>
            <a:lvl6pPr indent="0" lvl="5" marL="0" marR="0" rtl="0" algn="r">
              <a:spcBef>
                <a:spcPts val="0"/>
              </a:spcBef>
              <a:buNone/>
              <a:defRPr b="0" sz="1200" u="none">
                <a:solidFill>
                  <a:schemeClr val="lt1"/>
                </a:solidFill>
                <a:latin typeface="Calibri"/>
                <a:ea typeface="Calibri"/>
                <a:cs typeface="Calibri"/>
                <a:sym typeface="Calibri"/>
              </a:defRPr>
            </a:lvl6pPr>
            <a:lvl7pPr indent="0" lvl="6" marL="0" marR="0" rtl="0" algn="r">
              <a:spcBef>
                <a:spcPts val="0"/>
              </a:spcBef>
              <a:buNone/>
              <a:defRPr b="0" sz="1200" u="none">
                <a:solidFill>
                  <a:schemeClr val="lt1"/>
                </a:solidFill>
                <a:latin typeface="Calibri"/>
                <a:ea typeface="Calibri"/>
                <a:cs typeface="Calibri"/>
                <a:sym typeface="Calibri"/>
              </a:defRPr>
            </a:lvl7pPr>
            <a:lvl8pPr indent="0" lvl="7" marL="0" marR="0" rtl="0" algn="r">
              <a:spcBef>
                <a:spcPts val="0"/>
              </a:spcBef>
              <a:buNone/>
              <a:defRPr b="0" sz="1200" u="none">
                <a:solidFill>
                  <a:schemeClr val="lt1"/>
                </a:solidFill>
                <a:latin typeface="Calibri"/>
                <a:ea typeface="Calibri"/>
                <a:cs typeface="Calibri"/>
                <a:sym typeface="Calibri"/>
              </a:defRPr>
            </a:lvl8pPr>
            <a:lvl9pPr indent="0" lvl="8" marL="0" marR="0" rtl="0" algn="r">
              <a:spcBef>
                <a:spcPts val="0"/>
              </a:spcBef>
              <a:buNone/>
              <a:defRPr b="0" sz="1200" u="none">
                <a:solidFill>
                  <a:schemeClr val="lt1"/>
                </a:solidFill>
                <a:latin typeface="Calibri"/>
                <a:ea typeface="Calibri"/>
                <a:cs typeface="Calibri"/>
                <a:sym typeface="Calibri"/>
              </a:defRPr>
            </a:lvl9pPr>
          </a:lstStyle>
          <a:p>
            <a:pPr indent="0" lvl="0" marL="0" rtl="0" algn="r">
              <a:spcBef>
                <a:spcPts val="0"/>
              </a:spcBef>
              <a:spcAft>
                <a:spcPts val="0"/>
              </a:spcAft>
              <a:buNone/>
            </a:pPr>
            <a:r>
              <a:rPr lang="en-US"/>
              <a:t># </a:t>
            </a: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ec.europa.eu/environment/eussd/buildings.htm" TargetMode="Externa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png"/><Relationship Id="rId4" Type="http://schemas.openxmlformats.org/officeDocument/2006/relationships/image" Target="../media/image21.png"/><Relationship Id="rId5" Type="http://schemas.openxmlformats.org/officeDocument/2006/relationships/image" Target="../media/image19.png"/><Relationship Id="rId6" Type="http://schemas.openxmlformats.org/officeDocument/2006/relationships/image" Target="../media/image7.png"/><Relationship Id="rId7"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1"/>
          <p:cNvSpPr txBox="1"/>
          <p:nvPr/>
        </p:nvSpPr>
        <p:spPr>
          <a:xfrm>
            <a:off x="230517" y="3275195"/>
            <a:ext cx="4704738" cy="25202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0070C0"/>
              </a:buClr>
              <a:buSzPts val="3600"/>
              <a:buFont typeface="Arial"/>
              <a:buNone/>
            </a:pPr>
            <a:r>
              <a:rPr lang="en-US" sz="3600">
                <a:solidFill>
                  <a:srgbClr val="0070C0"/>
                </a:solidFill>
                <a:latin typeface="Calibri"/>
                <a:ea typeface="Calibri"/>
                <a:cs typeface="Calibri"/>
                <a:sym typeface="Calibri"/>
              </a:rPr>
              <a:t>Module de formation 4</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Calcul des critères de </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l'évaluation SNTool </a:t>
            </a:r>
            <a:endParaRPr/>
          </a:p>
          <a:p>
            <a:pPr indent="0" lvl="0" marL="0" marR="0" rtl="0" algn="l">
              <a:spcBef>
                <a:spcPts val="640"/>
              </a:spcBef>
              <a:spcAft>
                <a:spcPts val="0"/>
              </a:spcAft>
              <a:buClr>
                <a:schemeClr val="dk1"/>
              </a:buClr>
              <a:buSzPts val="3200"/>
              <a:buFont typeface="Arial"/>
              <a:buNone/>
            </a:pPr>
            <a:r>
              <a:rPr lang="en-US" sz="3200">
                <a:solidFill>
                  <a:schemeClr val="dk1"/>
                </a:solidFill>
                <a:latin typeface="Calibri"/>
                <a:ea typeface="Calibri"/>
                <a:cs typeface="Calibri"/>
                <a:sym typeface="Calibri"/>
              </a:rPr>
              <a:t>Échelle du Quartier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0"/>
          <p:cNvSpPr txBox="1"/>
          <p:nvPr>
            <p:ph idx="12" type="sldNum"/>
          </p:nvPr>
        </p:nvSpPr>
        <p:spPr>
          <a:xfrm>
            <a:off x="7010400" y="6555658"/>
            <a:ext cx="2133600" cy="30234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35" name="Google Shape;135;p1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pic>
        <p:nvPicPr>
          <p:cNvPr id="136" name="Google Shape;136;p10"/>
          <p:cNvPicPr preferRelativeResize="0"/>
          <p:nvPr/>
        </p:nvPicPr>
        <p:blipFill rotWithShape="1">
          <a:blip r:embed="rId3">
            <a:alphaModFix/>
          </a:blip>
          <a:srcRect b="0" l="0" r="0" t="0"/>
          <a:stretch/>
        </p:blipFill>
        <p:spPr>
          <a:xfrm>
            <a:off x="4690455" y="2041323"/>
            <a:ext cx="3611978" cy="2512077"/>
          </a:xfrm>
          <a:prstGeom prst="rect">
            <a:avLst/>
          </a:prstGeom>
          <a:noFill/>
          <a:ln>
            <a:noFill/>
          </a:ln>
        </p:spPr>
      </p:pic>
      <p:sp>
        <p:nvSpPr>
          <p:cNvPr id="137" name="Google Shape;137;p10"/>
          <p:cNvSpPr txBox="1"/>
          <p:nvPr/>
        </p:nvSpPr>
        <p:spPr>
          <a:xfrm>
            <a:off x="305795" y="851757"/>
            <a:ext cx="8678203" cy="227379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200"/>
              <a:buFont typeface="Arial"/>
              <a:buNone/>
            </a:pPr>
            <a:r>
              <a:rPr lang="en-US" sz="2200">
                <a:solidFill>
                  <a:schemeClr val="dk1"/>
                </a:solidFill>
                <a:latin typeface="Calibri"/>
                <a:ea typeface="Calibri"/>
                <a:cs typeface="Calibri"/>
                <a:sym typeface="Calibri"/>
              </a:rPr>
              <a:t>Dans un quartier existant (marché avec la ligne blanche), il y a 16 bâtiments résidentiels avec un total de 212 résidents et 15 maisons individuelles avec des familles à trois membres. </a:t>
            </a:r>
            <a:endParaRPr/>
          </a:p>
        </p:txBody>
      </p:sp>
      <p:grpSp>
        <p:nvGrpSpPr>
          <p:cNvPr id="138" name="Google Shape;138;p10"/>
          <p:cNvGrpSpPr/>
          <p:nvPr/>
        </p:nvGrpSpPr>
        <p:grpSpPr>
          <a:xfrm>
            <a:off x="469918" y="4802233"/>
            <a:ext cx="8514080" cy="986842"/>
            <a:chOff x="457200" y="4911969"/>
            <a:chExt cx="8514080" cy="986842"/>
          </a:xfrm>
        </p:grpSpPr>
        <p:sp>
          <p:nvSpPr>
            <p:cNvPr id="139" name="Google Shape;139;p10"/>
            <p:cNvSpPr txBox="1"/>
            <p:nvPr/>
          </p:nvSpPr>
          <p:spPr>
            <a:xfrm>
              <a:off x="457200" y="4911969"/>
              <a:ext cx="8514080" cy="986842"/>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r">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d'habitants qui se trouvent à moins de 800 mètres à distance de marche d'au moins trois services clés</a:t>
              </a:r>
              <a:r>
                <a:rPr lang="en-US" sz="2000">
                  <a:solidFill>
                    <a:schemeClr val="dk1"/>
                  </a:solidFill>
                  <a:latin typeface="Calibri"/>
                  <a:ea typeface="Calibri"/>
                  <a:cs typeface="Calibri"/>
                  <a:sym typeface="Calibri"/>
                </a:rPr>
                <a:t>.</a:t>
              </a:r>
              <a:endParaRPr b="1" sz="2000">
                <a:solidFill>
                  <a:schemeClr val="dk1"/>
                </a:solidFill>
                <a:latin typeface="Calibri"/>
                <a:ea typeface="Calibri"/>
                <a:cs typeface="Calibri"/>
                <a:sym typeface="Calibri"/>
              </a:endParaRPr>
            </a:p>
          </p:txBody>
        </p:sp>
        <p:pic>
          <p:nvPicPr>
            <p:cNvPr id="140" name="Google Shape;140;p10"/>
            <p:cNvPicPr preferRelativeResize="0"/>
            <p:nvPr/>
          </p:nvPicPr>
          <p:blipFill rotWithShape="1">
            <a:blip r:embed="rId4">
              <a:alphaModFix/>
            </a:blip>
            <a:srcRect b="0" l="0" r="0" t="0"/>
            <a:stretch/>
          </p:blipFill>
          <p:spPr>
            <a:xfrm>
              <a:off x="457213" y="5043302"/>
              <a:ext cx="623700" cy="600600"/>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sp>
        <p:nvSpPr>
          <p:cNvPr id="141" name="Google Shape;141;p10"/>
          <p:cNvSpPr/>
          <p:nvPr/>
        </p:nvSpPr>
        <p:spPr>
          <a:xfrm>
            <a:off x="309840" y="1919688"/>
            <a:ext cx="3981941"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chemeClr val="dk1"/>
                </a:solidFill>
                <a:latin typeface="Calibri"/>
                <a:ea typeface="Calibri"/>
                <a:cs typeface="Calibri"/>
                <a:sym typeface="Calibri"/>
              </a:rPr>
              <a:t>Il y a une école, un supermarché et une pharmacie dans le quartier, comme le montre la figure. </a:t>
            </a:r>
            <a:endParaRPr sz="2200">
              <a:solidFill>
                <a:schemeClr val="dk1"/>
              </a:solidFill>
              <a:latin typeface="Calibri"/>
              <a:ea typeface="Calibri"/>
              <a:cs typeface="Calibri"/>
              <a:sym typeface="Calibri"/>
            </a:endParaRPr>
          </a:p>
        </p:txBody>
      </p:sp>
      <p:sp>
        <p:nvSpPr>
          <p:cNvPr id="142" name="Google Shape;142;p10"/>
          <p:cNvSpPr/>
          <p:nvPr/>
        </p:nvSpPr>
        <p:spPr>
          <a:xfrm>
            <a:off x="308302" y="3434985"/>
            <a:ext cx="4063282" cy="12618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200">
                <a:solidFill>
                  <a:schemeClr val="dk1"/>
                </a:solidFill>
                <a:latin typeface="Calibri"/>
                <a:ea typeface="Calibri"/>
                <a:cs typeface="Calibri"/>
                <a:sym typeface="Calibri"/>
              </a:rPr>
              <a:t>Données disponibles </a:t>
            </a:r>
            <a:r>
              <a:rPr i="1" lang="en-US" sz="2200">
                <a:solidFill>
                  <a:schemeClr val="dk1"/>
                </a:solidFill>
                <a:latin typeface="Calibri"/>
                <a:ea typeface="Calibri"/>
                <a:cs typeface="Calibri"/>
                <a:sym typeface="Calibri"/>
              </a:rPr>
              <a:t>: </a:t>
            </a:r>
            <a:r>
              <a:rPr lang="en-US" sz="2200">
                <a:solidFill>
                  <a:schemeClr val="dk1"/>
                </a:solidFill>
                <a:latin typeface="Calibri"/>
                <a:ea typeface="Calibri"/>
                <a:cs typeface="Calibri"/>
                <a:sym typeface="Calibri"/>
              </a:rPr>
              <a:t>La </a:t>
            </a:r>
            <a:r>
              <a:rPr b="1" lang="en-US" sz="2200">
                <a:solidFill>
                  <a:schemeClr val="dk1"/>
                </a:solidFill>
                <a:latin typeface="Calibri"/>
                <a:ea typeface="Calibri"/>
                <a:cs typeface="Calibri"/>
                <a:sym typeface="Calibri"/>
              </a:rPr>
              <a:t>distance</a:t>
            </a:r>
            <a:endParaRPr/>
          </a:p>
          <a:p>
            <a:pPr indent="0" lvl="0" marL="0" marR="0" rtl="0" algn="l">
              <a:spcBef>
                <a:spcPts val="600"/>
              </a:spcBef>
              <a:spcAft>
                <a:spcPts val="0"/>
              </a:spcAft>
              <a:buNone/>
            </a:pPr>
            <a:r>
              <a:rPr b="1" lang="en-US" sz="2200">
                <a:solidFill>
                  <a:schemeClr val="dk1"/>
                </a:solidFill>
                <a:latin typeface="Calibri"/>
                <a:ea typeface="Calibri"/>
                <a:cs typeface="Calibri"/>
                <a:sym typeface="Calibri"/>
              </a:rPr>
              <a:t> </a:t>
            </a:r>
            <a:r>
              <a:rPr lang="en-US" sz="2200">
                <a:solidFill>
                  <a:schemeClr val="dk1"/>
                </a:solidFill>
                <a:latin typeface="Calibri"/>
                <a:ea typeface="Calibri"/>
                <a:cs typeface="Calibri"/>
                <a:sym typeface="Calibri"/>
              </a:rPr>
              <a:t>de</a:t>
            </a:r>
            <a:r>
              <a:rPr b="1" lang="en-US" sz="2200">
                <a:solidFill>
                  <a:schemeClr val="dk1"/>
                </a:solidFill>
                <a:latin typeface="Calibri"/>
                <a:ea typeface="Calibri"/>
                <a:cs typeface="Calibri"/>
                <a:sym typeface="Calibri"/>
              </a:rPr>
              <a:t> marche</a:t>
            </a:r>
            <a:r>
              <a:rPr lang="en-US" sz="2200">
                <a:solidFill>
                  <a:schemeClr val="dk1"/>
                </a:solidFill>
                <a:latin typeface="Calibri"/>
                <a:ea typeface="Calibri"/>
                <a:cs typeface="Calibri"/>
                <a:sym typeface="Calibri"/>
              </a:rPr>
              <a:t> de chaque bâtiment </a:t>
            </a:r>
            <a:endParaRPr sz="2200">
              <a:solidFill>
                <a:schemeClr val="dk1"/>
              </a:solidFill>
              <a:latin typeface="Calibri"/>
              <a:ea typeface="Calibri"/>
              <a:cs typeface="Calibri"/>
              <a:sym typeface="Calibri"/>
            </a:endParaRPr>
          </a:p>
          <a:p>
            <a:pPr indent="0" lvl="0" marL="0" marR="0" rtl="0" algn="l">
              <a:spcBef>
                <a:spcPts val="600"/>
              </a:spcBef>
              <a:spcAft>
                <a:spcPts val="0"/>
              </a:spcAft>
              <a:buNone/>
            </a:pPr>
            <a:r>
              <a:rPr lang="en-US" sz="2200">
                <a:solidFill>
                  <a:schemeClr val="dk1"/>
                </a:solidFill>
                <a:latin typeface="Calibri"/>
                <a:ea typeface="Calibri"/>
                <a:cs typeface="Calibri"/>
                <a:sym typeface="Calibri"/>
              </a:rPr>
              <a:t>par rapport aux services</a:t>
            </a:r>
            <a:endParaRPr sz="22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1"/>
          <p:cNvSpPr txBox="1"/>
          <p:nvPr>
            <p:ph idx="12" type="sldNum"/>
          </p:nvPr>
        </p:nvSpPr>
        <p:spPr>
          <a:xfrm>
            <a:off x="7010400" y="6591300"/>
            <a:ext cx="2133600" cy="266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48" name="Google Shape;148;p11"/>
          <p:cNvSpPr/>
          <p:nvPr/>
        </p:nvSpPr>
        <p:spPr>
          <a:xfrm>
            <a:off x="329188" y="5053178"/>
            <a:ext cx="8400141"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200">
                <a:solidFill>
                  <a:srgbClr val="000000"/>
                </a:solidFill>
                <a:latin typeface="Calibri"/>
                <a:ea typeface="Calibri"/>
                <a:cs typeface="Calibri"/>
                <a:sym typeface="Calibri"/>
              </a:rPr>
              <a:t>Tous les bâtiments résidentiels se trouvent à 800 mètres à pied des trois principaux services.</a:t>
            </a:r>
            <a:endParaRPr/>
          </a:p>
        </p:txBody>
      </p:sp>
      <p:sp>
        <p:nvSpPr>
          <p:cNvPr id="149" name="Google Shape;149;p11"/>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G.3.1 - DISPONIBILITÉ ET PROXIMITÉ DES SERVICES CLÉS</a:t>
            </a:r>
            <a:endParaRPr b="1" u="sng">
              <a:solidFill>
                <a:srgbClr val="1A965E"/>
              </a:solidFill>
            </a:endParaRPr>
          </a:p>
        </p:txBody>
      </p:sp>
      <p:sp>
        <p:nvSpPr>
          <p:cNvPr id="150" name="Google Shape;150;p11"/>
          <p:cNvSpPr/>
          <p:nvPr/>
        </p:nvSpPr>
        <p:spPr>
          <a:xfrm>
            <a:off x="184053" y="820521"/>
            <a:ext cx="2809668"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Données disponibles</a:t>
            </a:r>
            <a:endParaRPr sz="2400">
              <a:solidFill>
                <a:schemeClr val="lt1"/>
              </a:solidFill>
              <a:latin typeface="Calibri"/>
              <a:ea typeface="Calibri"/>
              <a:cs typeface="Calibri"/>
              <a:sym typeface="Calibri"/>
            </a:endParaRPr>
          </a:p>
        </p:txBody>
      </p:sp>
      <p:sp>
        <p:nvSpPr>
          <p:cNvPr id="151" name="Google Shape;151;p11"/>
          <p:cNvSpPr/>
          <p:nvPr/>
        </p:nvSpPr>
        <p:spPr>
          <a:xfrm>
            <a:off x="7217651" y="835387"/>
            <a:ext cx="1700881"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Étapes 1 à 2</a:t>
            </a:r>
            <a:endParaRPr sz="2400">
              <a:solidFill>
                <a:schemeClr val="lt1"/>
              </a:solidFill>
              <a:latin typeface="Calibri"/>
              <a:ea typeface="Calibri"/>
              <a:cs typeface="Calibri"/>
              <a:sym typeface="Calibri"/>
            </a:endParaRPr>
          </a:p>
        </p:txBody>
      </p:sp>
      <p:grpSp>
        <p:nvGrpSpPr>
          <p:cNvPr id="152" name="Google Shape;152;p11"/>
          <p:cNvGrpSpPr/>
          <p:nvPr/>
        </p:nvGrpSpPr>
        <p:grpSpPr>
          <a:xfrm>
            <a:off x="2591146" y="1802252"/>
            <a:ext cx="4325484" cy="2963470"/>
            <a:chOff x="2591146" y="1802252"/>
            <a:chExt cx="4325484" cy="2963470"/>
          </a:xfrm>
        </p:grpSpPr>
        <p:pic>
          <p:nvPicPr>
            <p:cNvPr id="153" name="Google Shape;153;p11"/>
            <p:cNvPicPr preferRelativeResize="0"/>
            <p:nvPr/>
          </p:nvPicPr>
          <p:blipFill rotWithShape="1">
            <a:blip r:embed="rId3">
              <a:alphaModFix/>
            </a:blip>
            <a:srcRect b="0" l="0" r="0" t="0"/>
            <a:stretch/>
          </p:blipFill>
          <p:spPr>
            <a:xfrm>
              <a:off x="2591146" y="1802252"/>
              <a:ext cx="4325484" cy="2963470"/>
            </a:xfrm>
            <a:prstGeom prst="rect">
              <a:avLst/>
            </a:prstGeom>
            <a:noFill/>
            <a:ln>
              <a:noFill/>
            </a:ln>
          </p:spPr>
        </p:pic>
        <p:sp>
          <p:nvSpPr>
            <p:cNvPr id="154" name="Google Shape;154;p11"/>
            <p:cNvSpPr txBox="1"/>
            <p:nvPr/>
          </p:nvSpPr>
          <p:spPr>
            <a:xfrm>
              <a:off x="3886200" y="2307265"/>
              <a:ext cx="744279" cy="338554"/>
            </a:xfrm>
            <a:prstGeom prst="rect">
              <a:avLst/>
            </a:prstGeom>
            <a:solidFill>
              <a:srgbClr val="FFC00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École</a:t>
              </a:r>
              <a:endParaRPr sz="1600">
                <a:solidFill>
                  <a:schemeClr val="dk1"/>
                </a:solidFill>
                <a:latin typeface="Calibri"/>
                <a:ea typeface="Calibri"/>
                <a:cs typeface="Calibri"/>
                <a:sym typeface="Calibri"/>
              </a:endParaRPr>
            </a:p>
          </p:txBody>
        </p:sp>
        <p:sp>
          <p:nvSpPr>
            <p:cNvPr id="155" name="Google Shape;155;p11"/>
            <p:cNvSpPr txBox="1"/>
            <p:nvPr/>
          </p:nvSpPr>
          <p:spPr>
            <a:xfrm>
              <a:off x="3179135" y="4139711"/>
              <a:ext cx="1405391" cy="338554"/>
            </a:xfrm>
            <a:prstGeom prst="rect">
              <a:avLst/>
            </a:prstGeom>
            <a:solidFill>
              <a:srgbClr val="538CD5"/>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Supermarché</a:t>
              </a:r>
              <a:endParaRPr sz="1600">
                <a:solidFill>
                  <a:schemeClr val="dk1"/>
                </a:solidFill>
                <a:latin typeface="Calibri"/>
                <a:ea typeface="Calibri"/>
                <a:cs typeface="Calibri"/>
                <a:sym typeface="Calibri"/>
              </a:endParaRPr>
            </a:p>
          </p:txBody>
        </p:sp>
        <p:sp>
          <p:nvSpPr>
            <p:cNvPr id="156" name="Google Shape;156;p11"/>
            <p:cNvSpPr txBox="1"/>
            <p:nvPr/>
          </p:nvSpPr>
          <p:spPr>
            <a:xfrm>
              <a:off x="4658312" y="4228638"/>
              <a:ext cx="1191343" cy="338554"/>
            </a:xfrm>
            <a:prstGeom prst="rect">
              <a:avLst/>
            </a:prstGeom>
            <a:solidFill>
              <a:srgbClr val="00B050"/>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PharmacIe</a:t>
              </a:r>
              <a:endParaRPr sz="1600">
                <a:solidFill>
                  <a:schemeClr val="dk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12"/>
          <p:cNvPicPr preferRelativeResize="0"/>
          <p:nvPr/>
        </p:nvPicPr>
        <p:blipFill rotWithShape="1">
          <a:blip r:embed="rId3">
            <a:alphaModFix/>
          </a:blip>
          <a:srcRect b="0" l="0" r="0" t="0"/>
          <a:stretch/>
        </p:blipFill>
        <p:spPr>
          <a:xfrm>
            <a:off x="7137034" y="4639064"/>
            <a:ext cx="1942823" cy="1284278"/>
          </a:xfrm>
          <a:prstGeom prst="rect">
            <a:avLst/>
          </a:prstGeom>
          <a:noFill/>
          <a:ln>
            <a:noFill/>
          </a:ln>
        </p:spPr>
      </p:pic>
      <p:sp>
        <p:nvSpPr>
          <p:cNvPr id="162" name="Google Shape;162;p12"/>
          <p:cNvSpPr txBox="1"/>
          <p:nvPr>
            <p:ph idx="12" type="sldNum"/>
          </p:nvPr>
        </p:nvSpPr>
        <p:spPr>
          <a:xfrm>
            <a:off x="8528537"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63" name="Google Shape;163;p1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solidFill>
                  <a:srgbClr val="7F7F7F"/>
                </a:solidFill>
              </a:rPr>
              <a:t>G.3.1 - DISPONIBILITÉ ET PROXIMITÉ DES SERVICES CLÉS</a:t>
            </a:r>
            <a:endParaRPr b="1" sz="1400">
              <a:solidFill>
                <a:srgbClr val="00B050"/>
              </a:solidFill>
            </a:endParaRPr>
          </a:p>
        </p:txBody>
      </p:sp>
      <p:sp>
        <p:nvSpPr>
          <p:cNvPr id="164" name="Google Shape;164;p12"/>
          <p:cNvSpPr/>
          <p:nvPr/>
        </p:nvSpPr>
        <p:spPr>
          <a:xfrm>
            <a:off x="7548799" y="1075364"/>
            <a:ext cx="1144263"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3</a:t>
            </a:r>
            <a:endParaRPr sz="2400">
              <a:solidFill>
                <a:schemeClr val="lt1"/>
              </a:solidFill>
              <a:latin typeface="Calibri"/>
              <a:ea typeface="Calibri"/>
              <a:cs typeface="Calibri"/>
              <a:sym typeface="Calibri"/>
            </a:endParaRPr>
          </a:p>
        </p:txBody>
      </p:sp>
      <p:sp>
        <p:nvSpPr>
          <p:cNvPr id="165" name="Google Shape;165;p12"/>
          <p:cNvSpPr/>
          <p:nvPr/>
        </p:nvSpPr>
        <p:spPr>
          <a:xfrm>
            <a:off x="327621" y="1104014"/>
            <a:ext cx="799963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le nombre de résidents dans les immeubles résidentiels sélectionnés </a:t>
            </a:r>
            <a:r>
              <a:rPr lang="en-US" sz="2000">
                <a:solidFill>
                  <a:schemeClr val="dk1"/>
                </a:solidFill>
                <a:latin typeface="Calibri"/>
                <a:ea typeface="Calibri"/>
                <a:cs typeface="Calibri"/>
                <a:sym typeface="Calibri"/>
              </a:rPr>
              <a:t>dans le quartier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000">
              <a:solidFill>
                <a:schemeClr val="dk1"/>
              </a:solidFill>
              <a:latin typeface="Calibri"/>
              <a:ea typeface="Calibri"/>
              <a:cs typeface="Calibri"/>
              <a:sym typeface="Calibri"/>
            </a:endParaRPr>
          </a:p>
        </p:txBody>
      </p:sp>
      <p:sp>
        <p:nvSpPr>
          <p:cNvPr id="166" name="Google Shape;166;p12"/>
          <p:cNvSpPr/>
          <p:nvPr/>
        </p:nvSpPr>
        <p:spPr>
          <a:xfrm>
            <a:off x="1654157" y="1962521"/>
            <a:ext cx="385983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(15 * 3 + 212) = </a:t>
            </a:r>
            <a:r>
              <a:rPr b="1" lang="en-US" sz="2400">
                <a:solidFill>
                  <a:schemeClr val="dk1"/>
                </a:solidFill>
                <a:latin typeface="Calibri"/>
                <a:ea typeface="Calibri"/>
                <a:cs typeface="Calibri"/>
                <a:sym typeface="Calibri"/>
              </a:rPr>
              <a:t>257 </a:t>
            </a:r>
            <a:r>
              <a:rPr lang="en-US" sz="2400">
                <a:solidFill>
                  <a:schemeClr val="dk1"/>
                </a:solidFill>
                <a:latin typeface="Calibri"/>
                <a:ea typeface="Calibri"/>
                <a:cs typeface="Calibri"/>
                <a:sym typeface="Calibri"/>
              </a:rPr>
              <a:t>résidents</a:t>
            </a:r>
            <a:endParaRPr baseline="-25000" sz="2400">
              <a:solidFill>
                <a:schemeClr val="dk1"/>
              </a:solidFill>
              <a:latin typeface="Calibri"/>
              <a:ea typeface="Calibri"/>
              <a:cs typeface="Calibri"/>
              <a:sym typeface="Calibri"/>
            </a:endParaRPr>
          </a:p>
        </p:txBody>
      </p:sp>
      <p:sp>
        <p:nvSpPr>
          <p:cNvPr id="167" name="Google Shape;167;p12"/>
          <p:cNvSpPr/>
          <p:nvPr/>
        </p:nvSpPr>
        <p:spPr>
          <a:xfrm>
            <a:off x="7523747" y="2660780"/>
            <a:ext cx="1144263"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4</a:t>
            </a:r>
            <a:endParaRPr sz="2400">
              <a:solidFill>
                <a:schemeClr val="lt1"/>
              </a:solidFill>
              <a:latin typeface="Calibri"/>
              <a:ea typeface="Calibri"/>
              <a:cs typeface="Calibri"/>
              <a:sym typeface="Calibri"/>
            </a:endParaRPr>
          </a:p>
        </p:txBody>
      </p:sp>
      <p:sp>
        <p:nvSpPr>
          <p:cNvPr id="168" name="Google Shape;168;p12"/>
          <p:cNvSpPr/>
          <p:nvPr/>
        </p:nvSpPr>
        <p:spPr>
          <a:xfrm>
            <a:off x="347044" y="2721427"/>
            <a:ext cx="7740375"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le nombre total de résidents dans tous les bâtiments résidentiels </a:t>
            </a:r>
            <a:r>
              <a:rPr lang="en-US" sz="2000">
                <a:solidFill>
                  <a:schemeClr val="dk1"/>
                </a:solidFill>
                <a:latin typeface="Calibri"/>
                <a:ea typeface="Calibri"/>
                <a:cs typeface="Calibri"/>
                <a:sym typeface="Calibri"/>
              </a:rPr>
              <a:t>du quartier </a:t>
            </a:r>
            <a:endParaRPr sz="2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000">
              <a:solidFill>
                <a:schemeClr val="dk1"/>
              </a:solidFill>
              <a:latin typeface="Calibri"/>
              <a:ea typeface="Calibri"/>
              <a:cs typeface="Calibri"/>
              <a:sym typeface="Calibri"/>
            </a:endParaRPr>
          </a:p>
        </p:txBody>
      </p:sp>
      <p:sp>
        <p:nvSpPr>
          <p:cNvPr id="169" name="Google Shape;169;p12"/>
          <p:cNvSpPr/>
          <p:nvPr/>
        </p:nvSpPr>
        <p:spPr>
          <a:xfrm>
            <a:off x="7480301" y="4041478"/>
            <a:ext cx="1237814"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5</a:t>
            </a:r>
            <a:endParaRPr sz="2400">
              <a:solidFill>
                <a:schemeClr val="lt1"/>
              </a:solidFill>
              <a:latin typeface="Calibri"/>
              <a:ea typeface="Calibri"/>
              <a:cs typeface="Calibri"/>
              <a:sym typeface="Calibri"/>
            </a:endParaRPr>
          </a:p>
        </p:txBody>
      </p:sp>
      <p:sp>
        <p:nvSpPr>
          <p:cNvPr id="170" name="Google Shape;170;p12"/>
          <p:cNvSpPr/>
          <p:nvPr/>
        </p:nvSpPr>
        <p:spPr>
          <a:xfrm>
            <a:off x="347044" y="4069629"/>
            <a:ext cx="7908258"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le pourcentage d'habitants qui se trouvent à moins de 800 mètres</a:t>
            </a:r>
            <a:endParaRPr/>
          </a:p>
          <a:p>
            <a:pPr indent="0" lvl="0" marL="0" marR="0" rtl="0" algn="l">
              <a:spcBef>
                <a:spcPts val="600"/>
              </a:spcBef>
              <a:spcAft>
                <a:spcPts val="0"/>
              </a:spcAft>
              <a:buNone/>
            </a:pPr>
            <a:r>
              <a:rPr b="1" lang="en-US" sz="2000">
                <a:solidFill>
                  <a:schemeClr val="dk1"/>
                </a:solidFill>
                <a:latin typeface="Calibri"/>
                <a:ea typeface="Calibri"/>
                <a:cs typeface="Calibri"/>
                <a:sym typeface="Calibri"/>
              </a:rPr>
              <a:t>distance de marche d'au moins trois services clés</a:t>
            </a:r>
            <a:endParaRPr sz="2000">
              <a:solidFill>
                <a:schemeClr val="dk1"/>
              </a:solidFill>
              <a:latin typeface="Calibri"/>
              <a:ea typeface="Calibri"/>
              <a:cs typeface="Calibri"/>
              <a:sym typeface="Calibri"/>
            </a:endParaRPr>
          </a:p>
        </p:txBody>
      </p:sp>
      <p:sp>
        <p:nvSpPr>
          <p:cNvPr id="171" name="Google Shape;171;p12"/>
          <p:cNvSpPr/>
          <p:nvPr/>
        </p:nvSpPr>
        <p:spPr>
          <a:xfrm>
            <a:off x="1654157" y="3465188"/>
            <a:ext cx="3859839"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(15 * 3 + 212) = </a:t>
            </a:r>
            <a:r>
              <a:rPr b="1" lang="en-US" sz="2400">
                <a:solidFill>
                  <a:schemeClr val="dk1"/>
                </a:solidFill>
                <a:latin typeface="Calibri"/>
                <a:ea typeface="Calibri"/>
                <a:cs typeface="Calibri"/>
                <a:sym typeface="Calibri"/>
              </a:rPr>
              <a:t>257 </a:t>
            </a:r>
            <a:r>
              <a:rPr lang="en-US" sz="2400">
                <a:solidFill>
                  <a:schemeClr val="dk1"/>
                </a:solidFill>
                <a:latin typeface="Calibri"/>
                <a:ea typeface="Calibri"/>
                <a:cs typeface="Calibri"/>
                <a:sym typeface="Calibri"/>
              </a:rPr>
              <a:t>résidents</a:t>
            </a:r>
            <a:endParaRPr baseline="-25000" sz="2400">
              <a:solidFill>
                <a:schemeClr val="dk1"/>
              </a:solidFill>
              <a:latin typeface="Calibri"/>
              <a:ea typeface="Calibri"/>
              <a:cs typeface="Calibri"/>
              <a:sym typeface="Calibri"/>
            </a:endParaRPr>
          </a:p>
        </p:txBody>
      </p:sp>
      <p:sp>
        <p:nvSpPr>
          <p:cNvPr id="172" name="Google Shape;172;p12"/>
          <p:cNvSpPr txBox="1"/>
          <p:nvPr/>
        </p:nvSpPr>
        <p:spPr>
          <a:xfrm>
            <a:off x="1343433" y="5186998"/>
            <a:ext cx="186570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257 </a:t>
            </a:r>
            <a:r>
              <a:rPr lang="en-US" sz="2400">
                <a:solidFill>
                  <a:schemeClr val="dk1"/>
                </a:solidFill>
                <a:latin typeface="Calibri"/>
                <a:ea typeface="Calibri"/>
                <a:cs typeface="Calibri"/>
                <a:sym typeface="Calibri"/>
              </a:rPr>
              <a:t>résidents</a:t>
            </a:r>
            <a:endParaRPr baseline="-25000" sz="2400" u="sng">
              <a:solidFill>
                <a:schemeClr val="dk1"/>
              </a:solidFill>
              <a:latin typeface="Calibri"/>
              <a:ea typeface="Calibri"/>
              <a:cs typeface="Calibri"/>
              <a:sym typeface="Calibri"/>
            </a:endParaRPr>
          </a:p>
        </p:txBody>
      </p:sp>
      <p:sp>
        <p:nvSpPr>
          <p:cNvPr id="173" name="Google Shape;173;p12"/>
          <p:cNvSpPr txBox="1"/>
          <p:nvPr/>
        </p:nvSpPr>
        <p:spPr>
          <a:xfrm>
            <a:off x="3737618" y="5186998"/>
            <a:ext cx="186570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257 </a:t>
            </a:r>
            <a:r>
              <a:rPr lang="en-US" sz="2400">
                <a:solidFill>
                  <a:schemeClr val="dk1"/>
                </a:solidFill>
                <a:latin typeface="Calibri"/>
                <a:ea typeface="Calibri"/>
                <a:cs typeface="Calibri"/>
                <a:sym typeface="Calibri"/>
              </a:rPr>
              <a:t>résidents</a:t>
            </a:r>
            <a:endParaRPr baseline="30000" sz="2400" u="sng">
              <a:solidFill>
                <a:schemeClr val="dk1"/>
              </a:solidFill>
              <a:latin typeface="Calibri"/>
              <a:ea typeface="Calibri"/>
              <a:cs typeface="Calibri"/>
              <a:sym typeface="Calibri"/>
            </a:endParaRPr>
          </a:p>
        </p:txBody>
      </p:sp>
      <p:sp>
        <p:nvSpPr>
          <p:cNvPr id="174" name="Google Shape;174;p12"/>
          <p:cNvSpPr/>
          <p:nvPr/>
        </p:nvSpPr>
        <p:spPr>
          <a:xfrm>
            <a:off x="7218040" y="5080538"/>
            <a:ext cx="1734574" cy="523220"/>
          </a:xfrm>
          <a:prstGeom prst="rect">
            <a:avLst/>
          </a:prstGeom>
          <a:no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u="sng">
                <a:solidFill>
                  <a:srgbClr val="FF0000"/>
                </a:solidFill>
                <a:latin typeface="Calibri"/>
                <a:ea typeface="Calibri"/>
                <a:cs typeface="Calibri"/>
                <a:sym typeface="Calibri"/>
              </a:rPr>
              <a:t>100 %</a:t>
            </a:r>
            <a:endParaRPr b="1" baseline="30000" sz="2800" u="sng">
              <a:solidFill>
                <a:srgbClr val="FF0000"/>
              </a:solidFill>
              <a:latin typeface="Calibri"/>
              <a:ea typeface="Calibri"/>
              <a:cs typeface="Calibri"/>
              <a:sym typeface="Calibri"/>
            </a:endParaRPr>
          </a:p>
        </p:txBody>
      </p:sp>
      <p:sp>
        <p:nvSpPr>
          <p:cNvPr id="175" name="Google Shape;175;p12"/>
          <p:cNvSpPr/>
          <p:nvPr/>
        </p:nvSpPr>
        <p:spPr>
          <a:xfrm>
            <a:off x="1343433" y="5130132"/>
            <a:ext cx="4348369" cy="485732"/>
          </a:xfrm>
          <a:prstGeom prst="bracketPair">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76" name="Google Shape;176;p12"/>
          <p:cNvSpPr/>
          <p:nvPr/>
        </p:nvSpPr>
        <p:spPr>
          <a:xfrm>
            <a:off x="5741118" y="5178428"/>
            <a:ext cx="301841" cy="417250"/>
          </a:xfrm>
          <a:prstGeom prst="mathMultiply">
            <a:avLst>
              <a:gd fmla="val 23520" name="adj1"/>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5400">
              <a:solidFill>
                <a:schemeClr val="lt1"/>
              </a:solidFill>
              <a:latin typeface="Calibri"/>
              <a:ea typeface="Calibri"/>
              <a:cs typeface="Calibri"/>
              <a:sym typeface="Calibri"/>
            </a:endParaRPr>
          </a:p>
        </p:txBody>
      </p:sp>
      <p:sp>
        <p:nvSpPr>
          <p:cNvPr id="177" name="Google Shape;177;p12"/>
          <p:cNvSpPr/>
          <p:nvPr/>
        </p:nvSpPr>
        <p:spPr>
          <a:xfrm>
            <a:off x="6024632" y="5186998"/>
            <a:ext cx="65114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100</a:t>
            </a:r>
            <a:endParaRPr sz="2400">
              <a:solidFill>
                <a:schemeClr val="dk1"/>
              </a:solidFill>
              <a:latin typeface="Calibri"/>
              <a:ea typeface="Calibri"/>
              <a:cs typeface="Calibri"/>
              <a:sym typeface="Calibri"/>
            </a:endParaRPr>
          </a:p>
        </p:txBody>
      </p:sp>
      <p:sp>
        <p:nvSpPr>
          <p:cNvPr id="178" name="Google Shape;178;p12"/>
          <p:cNvSpPr/>
          <p:nvPr/>
        </p:nvSpPr>
        <p:spPr>
          <a:xfrm>
            <a:off x="6679834" y="5227021"/>
            <a:ext cx="457200" cy="320064"/>
          </a:xfrm>
          <a:prstGeom prst="mathEqual">
            <a:avLst>
              <a:gd fmla="val 23520" name="adj1"/>
              <a:gd fmla="val 11760" name="adj2"/>
            </a:avLst>
          </a:prstGeom>
          <a:solidFill>
            <a:srgbClr val="C0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79" name="Google Shape;179;p12"/>
          <p:cNvSpPr/>
          <p:nvPr/>
        </p:nvSpPr>
        <p:spPr>
          <a:xfrm>
            <a:off x="3162015" y="5198440"/>
            <a:ext cx="608120" cy="377226"/>
          </a:xfrm>
          <a:prstGeom prst="mathDivide">
            <a:avLst>
              <a:gd fmla="val 23520" name="adj1"/>
              <a:gd fmla="val 5880" name="adj2"/>
              <a:gd fmla="val 11760" name="adj3"/>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3"/>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rPr b="1" i="0" lang="en-US" sz="2400" u="none" cap="none" strike="noStrike">
                <a:solidFill>
                  <a:schemeClr val="dk1"/>
                </a:solidFill>
                <a:latin typeface="Calibri"/>
                <a:ea typeface="Calibri"/>
                <a:cs typeface="Calibri"/>
                <a:sym typeface="Calibri"/>
              </a:rPr>
              <a:t>EXERCICE PHYSIQUE</a:t>
            </a:r>
            <a:endParaRPr b="0" i="0" sz="2400" u="none" cap="none" strike="noStrike">
              <a:solidFill>
                <a:schemeClr val="dk1"/>
              </a:solidFill>
              <a:latin typeface="Calibri"/>
              <a:ea typeface="Calibri"/>
              <a:cs typeface="Calibri"/>
              <a:sym typeface="Calibri"/>
            </a:endParaRPr>
          </a:p>
        </p:txBody>
      </p:sp>
      <p:sp>
        <p:nvSpPr>
          <p:cNvPr id="185" name="Google Shape;185;p13"/>
          <p:cNvSpPr txBox="1"/>
          <p:nvPr>
            <p:ph idx="12" type="sldNum"/>
          </p:nvPr>
        </p:nvSpPr>
        <p:spPr>
          <a:xfrm>
            <a:off x="7010400" y="6539023"/>
            <a:ext cx="2133600" cy="318977"/>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86" name="Google Shape;186;p1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4"/>
          <p:cNvSpPr txBox="1"/>
          <p:nvPr>
            <p:ph idx="12" type="sldNum"/>
          </p:nvPr>
        </p:nvSpPr>
        <p:spPr>
          <a:xfrm>
            <a:off x="7010400" y="6560288"/>
            <a:ext cx="2133600" cy="29771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92" name="Google Shape;192;p1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sp>
        <p:nvSpPr>
          <p:cNvPr id="193" name="Google Shape;193;p14"/>
          <p:cNvSpPr txBox="1"/>
          <p:nvPr>
            <p:ph idx="1" type="body"/>
          </p:nvPr>
        </p:nvSpPr>
        <p:spPr>
          <a:xfrm>
            <a:off x="457200" y="1026319"/>
            <a:ext cx="8229600" cy="3077725"/>
          </a:xfrm>
          <a:prstGeom prst="rect">
            <a:avLst/>
          </a:prstGeom>
          <a:noFill/>
          <a:ln>
            <a:noFill/>
          </a:ln>
        </p:spPr>
        <p:txBody>
          <a:bodyPr anchorCtr="0" anchor="t" bIns="45700" lIns="91425" spcFirstLastPara="1" rIns="91425" wrap="square" tIns="45700">
            <a:spAutoFit/>
          </a:bodyPr>
          <a:lstStyle/>
          <a:p>
            <a:pPr indent="0" lvl="0" marL="0" marR="0" rtl="0" algn="l">
              <a:spcBef>
                <a:spcPts val="60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Dans un quartier existant, il y a 57 immeubles résidentiels avec un total de 157 résidents. À proximité se trouvent les services clés suivants :</a:t>
            </a:r>
            <a:endParaRPr/>
          </a:p>
          <a:p>
            <a:pPr indent="0" lvl="0" marL="0" marR="0" rtl="0" algn="l">
              <a:lnSpc>
                <a:spcPct val="122727"/>
              </a:lnSpc>
              <a:spcBef>
                <a:spcPts val="120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École</a:t>
            </a:r>
            <a:endParaRPr/>
          </a:p>
          <a:p>
            <a:pPr indent="0" lvl="0" marL="0" marR="0" rtl="0" algn="l">
              <a:lnSpc>
                <a:spcPct val="122727"/>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Centre de santé</a:t>
            </a:r>
            <a:endParaRPr/>
          </a:p>
          <a:p>
            <a:pPr indent="0" lvl="0" marL="0" marR="0" rtl="0" algn="l">
              <a:lnSpc>
                <a:spcPct val="122727"/>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Banque</a:t>
            </a:r>
            <a:endParaRPr/>
          </a:p>
          <a:p>
            <a:pPr indent="0" lvl="0" marL="0" marR="0" rtl="0" algn="l">
              <a:lnSpc>
                <a:spcPct val="122727"/>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Équipement sportif</a:t>
            </a:r>
            <a:endParaRPr/>
          </a:p>
          <a:p>
            <a:pPr indent="0" lvl="0" marL="0" marR="0" rtl="0" algn="l">
              <a:lnSpc>
                <a:spcPct val="122727"/>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Marché alimentaire</a:t>
            </a:r>
            <a:endParaRPr/>
          </a:p>
          <a:p>
            <a:pPr indent="0" lvl="0" marL="0" marR="0" rtl="0" algn="l">
              <a:lnSpc>
                <a:spcPct val="122727"/>
              </a:lnSpc>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Centre commercial</a:t>
            </a:r>
            <a:endParaRPr b="0" i="0" sz="2200" u="none" cap="none" strike="noStrike">
              <a:solidFill>
                <a:schemeClr val="dk1"/>
              </a:solidFill>
              <a:latin typeface="Calibri"/>
              <a:ea typeface="Calibri"/>
              <a:cs typeface="Calibri"/>
              <a:sym typeface="Calibri"/>
            </a:endParaRPr>
          </a:p>
        </p:txBody>
      </p:sp>
      <p:grpSp>
        <p:nvGrpSpPr>
          <p:cNvPr id="194" name="Google Shape;194;p14"/>
          <p:cNvGrpSpPr/>
          <p:nvPr/>
        </p:nvGrpSpPr>
        <p:grpSpPr>
          <a:xfrm>
            <a:off x="314960" y="4743839"/>
            <a:ext cx="8514080" cy="880756"/>
            <a:chOff x="457200" y="4911969"/>
            <a:chExt cx="8514080" cy="986842"/>
          </a:xfrm>
        </p:grpSpPr>
        <p:sp>
          <p:nvSpPr>
            <p:cNvPr id="195" name="Google Shape;195;p14"/>
            <p:cNvSpPr txBox="1"/>
            <p:nvPr/>
          </p:nvSpPr>
          <p:spPr>
            <a:xfrm>
              <a:off x="457200" y="4911969"/>
              <a:ext cx="8514080" cy="986842"/>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r">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d'habitants qui se trouvent à moins de 800 mètres à distance de marche d'au moins trois services clés</a:t>
              </a:r>
              <a:r>
                <a:rPr lang="en-US" sz="2000">
                  <a:solidFill>
                    <a:schemeClr val="dk1"/>
                  </a:solidFill>
                  <a:latin typeface="Calibri"/>
                  <a:ea typeface="Calibri"/>
                  <a:cs typeface="Calibri"/>
                  <a:sym typeface="Calibri"/>
                </a:rPr>
                <a:t>.</a:t>
              </a:r>
              <a:endParaRPr b="1" sz="2000">
                <a:solidFill>
                  <a:schemeClr val="dk1"/>
                </a:solidFill>
                <a:latin typeface="Calibri"/>
                <a:ea typeface="Calibri"/>
                <a:cs typeface="Calibri"/>
                <a:sym typeface="Calibri"/>
              </a:endParaRPr>
            </a:p>
          </p:txBody>
        </p:sp>
        <p:pic>
          <p:nvPicPr>
            <p:cNvPr id="196" name="Google Shape;196;p14"/>
            <p:cNvPicPr preferRelativeResize="0"/>
            <p:nvPr/>
          </p:nvPicPr>
          <p:blipFill rotWithShape="1">
            <a:blip r:embed="rId3">
              <a:alphaModFix/>
            </a:blip>
            <a:srcRect b="0" l="0" r="0" t="0"/>
            <a:stretch/>
          </p:blipFill>
          <p:spPr>
            <a:xfrm>
              <a:off x="573888" y="5105102"/>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5"/>
          <p:cNvSpPr txBox="1"/>
          <p:nvPr>
            <p:ph idx="12" type="sldNum"/>
          </p:nvPr>
        </p:nvSpPr>
        <p:spPr>
          <a:xfrm>
            <a:off x="7042446" y="6540641"/>
            <a:ext cx="2133600" cy="317359"/>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202" name="Google Shape;202;p1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grpSp>
        <p:nvGrpSpPr>
          <p:cNvPr id="203" name="Google Shape;203;p15"/>
          <p:cNvGrpSpPr/>
          <p:nvPr/>
        </p:nvGrpSpPr>
        <p:grpSpPr>
          <a:xfrm>
            <a:off x="267828" y="907402"/>
            <a:ext cx="8334938" cy="5000964"/>
            <a:chOff x="445332" y="950131"/>
            <a:chExt cx="8334938" cy="5000964"/>
          </a:xfrm>
        </p:grpSpPr>
        <p:pic>
          <p:nvPicPr>
            <p:cNvPr descr="http://meconstructionnews.com/wp-content/uploads/2017/10/smart-city-malta-53.jpg" id="204" name="Google Shape;204;p15"/>
            <p:cNvPicPr preferRelativeResize="0"/>
            <p:nvPr/>
          </p:nvPicPr>
          <p:blipFill rotWithShape="1">
            <a:blip r:embed="rId3">
              <a:alphaModFix/>
            </a:blip>
            <a:srcRect b="0" l="0" r="0" t="0"/>
            <a:stretch/>
          </p:blipFill>
          <p:spPr>
            <a:xfrm>
              <a:off x="445332" y="950131"/>
              <a:ext cx="8334938" cy="5000964"/>
            </a:xfrm>
            <a:prstGeom prst="rect">
              <a:avLst/>
            </a:prstGeom>
            <a:noFill/>
            <a:ln>
              <a:noFill/>
            </a:ln>
          </p:spPr>
        </p:pic>
        <p:sp>
          <p:nvSpPr>
            <p:cNvPr id="205" name="Google Shape;205;p15"/>
            <p:cNvSpPr txBox="1"/>
            <p:nvPr/>
          </p:nvSpPr>
          <p:spPr>
            <a:xfrm>
              <a:off x="7362825" y="3876675"/>
              <a:ext cx="104708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FFFF00"/>
                </a:buClr>
                <a:buSzPts val="1800"/>
                <a:buFont typeface="Calibri"/>
                <a:buNone/>
              </a:pPr>
              <a:r>
                <a:rPr b="1" lang="en-US" sz="1800">
                  <a:solidFill>
                    <a:srgbClr val="FFFF00"/>
                  </a:solidFill>
                  <a:latin typeface="Calibri"/>
                  <a:ea typeface="Calibri"/>
                  <a:cs typeface="Calibri"/>
                  <a:sym typeface="Calibri"/>
                </a:rPr>
                <a:t>École</a:t>
              </a:r>
              <a:endParaRPr b="1" sz="1800">
                <a:solidFill>
                  <a:srgbClr val="FFFF00"/>
                </a:solidFill>
                <a:latin typeface="Calibri"/>
                <a:ea typeface="Calibri"/>
                <a:cs typeface="Calibri"/>
                <a:sym typeface="Calibri"/>
              </a:endParaRPr>
            </a:p>
          </p:txBody>
        </p:sp>
        <p:sp>
          <p:nvSpPr>
            <p:cNvPr id="206" name="Google Shape;206;p15"/>
            <p:cNvSpPr/>
            <p:nvPr/>
          </p:nvSpPr>
          <p:spPr>
            <a:xfrm>
              <a:off x="6915150" y="3476625"/>
              <a:ext cx="571500" cy="390525"/>
            </a:xfrm>
            <a:custGeom>
              <a:rect b="b" l="l" r="r" t="t"/>
              <a:pathLst>
                <a:path extrusionOk="0" h="390525" w="571500">
                  <a:moveTo>
                    <a:pt x="0" y="47625"/>
                  </a:moveTo>
                  <a:lnTo>
                    <a:pt x="142875" y="0"/>
                  </a:lnTo>
                  <a:lnTo>
                    <a:pt x="161925" y="152400"/>
                  </a:lnTo>
                  <a:lnTo>
                    <a:pt x="266700" y="257175"/>
                  </a:lnTo>
                  <a:lnTo>
                    <a:pt x="352425" y="257175"/>
                  </a:lnTo>
                  <a:lnTo>
                    <a:pt x="561975" y="238125"/>
                  </a:lnTo>
                  <a:lnTo>
                    <a:pt x="571500" y="352425"/>
                  </a:lnTo>
                  <a:lnTo>
                    <a:pt x="257175" y="390525"/>
                  </a:lnTo>
                  <a:lnTo>
                    <a:pt x="95250" y="314325"/>
                  </a:lnTo>
                  <a:lnTo>
                    <a:pt x="28575" y="190500"/>
                  </a:lnTo>
                  <a:lnTo>
                    <a:pt x="0" y="47625"/>
                  </a:lnTo>
                  <a:close/>
                </a:path>
              </a:pathLst>
            </a:custGeom>
            <a:solidFill>
              <a:srgbClr val="FFFF0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07" name="Google Shape;207;p15"/>
            <p:cNvSpPr/>
            <p:nvPr/>
          </p:nvSpPr>
          <p:spPr>
            <a:xfrm>
              <a:off x="6848475" y="2057400"/>
              <a:ext cx="371475" cy="914400"/>
            </a:xfrm>
            <a:custGeom>
              <a:rect b="b" l="l" r="r" t="t"/>
              <a:pathLst>
                <a:path extrusionOk="0" h="914400" w="371475">
                  <a:moveTo>
                    <a:pt x="66675" y="123825"/>
                  </a:moveTo>
                  <a:lnTo>
                    <a:pt x="228600" y="0"/>
                  </a:lnTo>
                  <a:lnTo>
                    <a:pt x="371475" y="228600"/>
                  </a:lnTo>
                  <a:lnTo>
                    <a:pt x="371475" y="428625"/>
                  </a:lnTo>
                  <a:lnTo>
                    <a:pt x="333375" y="628650"/>
                  </a:lnTo>
                  <a:lnTo>
                    <a:pt x="152400" y="914400"/>
                  </a:lnTo>
                  <a:lnTo>
                    <a:pt x="0" y="809625"/>
                  </a:lnTo>
                  <a:lnTo>
                    <a:pt x="152400" y="619125"/>
                  </a:lnTo>
                  <a:lnTo>
                    <a:pt x="142875" y="438150"/>
                  </a:lnTo>
                  <a:lnTo>
                    <a:pt x="161925" y="257175"/>
                  </a:lnTo>
                  <a:lnTo>
                    <a:pt x="133350" y="152400"/>
                  </a:lnTo>
                  <a:lnTo>
                    <a:pt x="66675" y="123825"/>
                  </a:lnTo>
                  <a:close/>
                </a:path>
              </a:pathLst>
            </a:custGeom>
            <a:solidFill>
              <a:srgbClr val="953734"/>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08" name="Google Shape;208;p15"/>
            <p:cNvSpPr txBox="1"/>
            <p:nvPr/>
          </p:nvSpPr>
          <p:spPr>
            <a:xfrm>
              <a:off x="7200900" y="1771537"/>
              <a:ext cx="1381568" cy="6462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D99593"/>
                  </a:solidFill>
                  <a:latin typeface="Calibri"/>
                  <a:ea typeface="Calibri"/>
                  <a:cs typeface="Calibri"/>
                  <a:sym typeface="Calibri"/>
                </a:rPr>
                <a:t>Installations</a:t>
              </a:r>
              <a:endParaRPr/>
            </a:p>
            <a:p>
              <a:pPr indent="0" lvl="0" marL="0" marR="0" rtl="0" algn="l">
                <a:spcBef>
                  <a:spcPts val="0"/>
                </a:spcBef>
                <a:spcAft>
                  <a:spcPts val="0"/>
                </a:spcAft>
                <a:buClr>
                  <a:srgbClr val="D99593"/>
                </a:buClr>
                <a:buSzPts val="1800"/>
                <a:buFont typeface="Calibri"/>
                <a:buNone/>
              </a:pPr>
              <a:r>
                <a:rPr b="1" lang="en-US" sz="1800">
                  <a:solidFill>
                    <a:srgbClr val="D99593"/>
                  </a:solidFill>
                  <a:latin typeface="Calibri"/>
                  <a:ea typeface="Calibri"/>
                  <a:cs typeface="Calibri"/>
                  <a:sym typeface="Calibri"/>
                </a:rPr>
                <a:t>Sportives </a:t>
              </a:r>
              <a:endParaRPr sz="1800">
                <a:solidFill>
                  <a:schemeClr val="dk1"/>
                </a:solidFill>
                <a:latin typeface="Calibri"/>
                <a:ea typeface="Calibri"/>
                <a:cs typeface="Calibri"/>
                <a:sym typeface="Calibri"/>
              </a:endParaRPr>
            </a:p>
          </p:txBody>
        </p:sp>
        <p:sp>
          <p:nvSpPr>
            <p:cNvPr id="209" name="Google Shape;209;p15"/>
            <p:cNvSpPr/>
            <p:nvPr/>
          </p:nvSpPr>
          <p:spPr>
            <a:xfrm>
              <a:off x="5114925" y="2200275"/>
              <a:ext cx="504825" cy="647700"/>
            </a:xfrm>
            <a:custGeom>
              <a:rect b="b" l="l" r="r" t="t"/>
              <a:pathLst>
                <a:path extrusionOk="0" h="647700" w="504825">
                  <a:moveTo>
                    <a:pt x="152400" y="9525"/>
                  </a:moveTo>
                  <a:lnTo>
                    <a:pt x="133350" y="171450"/>
                  </a:lnTo>
                  <a:lnTo>
                    <a:pt x="504825" y="523875"/>
                  </a:lnTo>
                  <a:lnTo>
                    <a:pt x="333375" y="647700"/>
                  </a:lnTo>
                  <a:lnTo>
                    <a:pt x="104775" y="371475"/>
                  </a:lnTo>
                  <a:lnTo>
                    <a:pt x="0" y="161925"/>
                  </a:lnTo>
                  <a:lnTo>
                    <a:pt x="38100" y="28575"/>
                  </a:lnTo>
                  <a:lnTo>
                    <a:pt x="38100" y="0"/>
                  </a:lnTo>
                  <a:lnTo>
                    <a:pt x="152400" y="9525"/>
                  </a:lnTo>
                  <a:close/>
                </a:path>
              </a:pathLst>
            </a:cu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0" name="Google Shape;210;p15"/>
            <p:cNvSpPr/>
            <p:nvPr/>
          </p:nvSpPr>
          <p:spPr>
            <a:xfrm>
              <a:off x="5743575" y="3076575"/>
              <a:ext cx="600075" cy="361950"/>
            </a:xfrm>
            <a:custGeom>
              <a:rect b="b" l="l" r="r" t="t"/>
              <a:pathLst>
                <a:path extrusionOk="0" h="361950" w="600075">
                  <a:moveTo>
                    <a:pt x="0" y="95250"/>
                  </a:moveTo>
                  <a:lnTo>
                    <a:pt x="104775" y="0"/>
                  </a:lnTo>
                  <a:lnTo>
                    <a:pt x="295275" y="171450"/>
                  </a:lnTo>
                  <a:lnTo>
                    <a:pt x="457200" y="238125"/>
                  </a:lnTo>
                  <a:lnTo>
                    <a:pt x="600075" y="257175"/>
                  </a:lnTo>
                  <a:lnTo>
                    <a:pt x="600075" y="361950"/>
                  </a:lnTo>
                  <a:lnTo>
                    <a:pt x="381000" y="361950"/>
                  </a:lnTo>
                  <a:lnTo>
                    <a:pt x="247650" y="333375"/>
                  </a:lnTo>
                  <a:lnTo>
                    <a:pt x="123825" y="238125"/>
                  </a:lnTo>
                  <a:lnTo>
                    <a:pt x="0" y="95250"/>
                  </a:lnTo>
                  <a:close/>
                </a:path>
              </a:pathLst>
            </a:cu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1" name="Google Shape;211;p15"/>
            <p:cNvSpPr txBox="1"/>
            <p:nvPr/>
          </p:nvSpPr>
          <p:spPr>
            <a:xfrm>
              <a:off x="4937394" y="2744662"/>
              <a:ext cx="1377863" cy="64629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B6DDE7"/>
                </a:buClr>
                <a:buSzPts val="1800"/>
                <a:buFont typeface="Calibri"/>
                <a:buNone/>
              </a:pPr>
              <a:r>
                <a:rPr b="1" lang="en-US" sz="1800">
                  <a:solidFill>
                    <a:srgbClr val="B6DDE7"/>
                  </a:solidFill>
                  <a:latin typeface="Calibri"/>
                  <a:ea typeface="Calibri"/>
                  <a:cs typeface="Calibri"/>
                  <a:sym typeface="Calibri"/>
                </a:rPr>
                <a:t>Marché alimentaire</a:t>
              </a:r>
              <a:endParaRPr b="1" sz="1800">
                <a:solidFill>
                  <a:srgbClr val="B6DDE7"/>
                </a:solidFill>
                <a:latin typeface="Calibri"/>
                <a:ea typeface="Calibri"/>
                <a:cs typeface="Calibri"/>
                <a:sym typeface="Calibri"/>
              </a:endParaRPr>
            </a:p>
          </p:txBody>
        </p:sp>
        <p:sp>
          <p:nvSpPr>
            <p:cNvPr id="212" name="Google Shape;212;p15"/>
            <p:cNvSpPr/>
            <p:nvPr/>
          </p:nvSpPr>
          <p:spPr>
            <a:xfrm>
              <a:off x="5410200" y="2305050"/>
              <a:ext cx="133350" cy="133350"/>
            </a:xfrm>
            <a:custGeom>
              <a:rect b="b" l="l" r="r" t="t"/>
              <a:pathLst>
                <a:path extrusionOk="0" h="133350" w="133350">
                  <a:moveTo>
                    <a:pt x="0" y="0"/>
                  </a:moveTo>
                  <a:lnTo>
                    <a:pt x="133350" y="0"/>
                  </a:lnTo>
                  <a:lnTo>
                    <a:pt x="104775" y="133350"/>
                  </a:lnTo>
                  <a:lnTo>
                    <a:pt x="0" y="123825"/>
                  </a:lnTo>
                  <a:lnTo>
                    <a:pt x="0" y="0"/>
                  </a:lnTo>
                  <a:close/>
                </a:path>
              </a:pathLst>
            </a:custGeom>
            <a:solidFill>
              <a:srgbClr val="92D050"/>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3" name="Google Shape;213;p15"/>
            <p:cNvSpPr txBox="1"/>
            <p:nvPr/>
          </p:nvSpPr>
          <p:spPr>
            <a:xfrm>
              <a:off x="5511140" y="2094702"/>
              <a:ext cx="108240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92D050"/>
                </a:buClr>
                <a:buSzPts val="1800"/>
                <a:buFont typeface="Calibri"/>
                <a:buNone/>
              </a:pPr>
              <a:r>
                <a:rPr b="1" lang="en-US" sz="1800">
                  <a:solidFill>
                    <a:srgbClr val="92D050"/>
                  </a:solidFill>
                  <a:latin typeface="Calibri"/>
                  <a:ea typeface="Calibri"/>
                  <a:cs typeface="Calibri"/>
                  <a:sym typeface="Calibri"/>
                </a:rPr>
                <a:t>Banque</a:t>
              </a:r>
              <a:endParaRPr b="1" sz="1800">
                <a:solidFill>
                  <a:srgbClr val="92D050"/>
                </a:solidFill>
                <a:latin typeface="Calibri"/>
                <a:ea typeface="Calibri"/>
                <a:cs typeface="Calibri"/>
                <a:sym typeface="Calibri"/>
              </a:endParaRPr>
            </a:p>
          </p:txBody>
        </p:sp>
        <p:sp>
          <p:nvSpPr>
            <p:cNvPr id="214" name="Google Shape;214;p15"/>
            <p:cNvSpPr/>
            <p:nvPr/>
          </p:nvSpPr>
          <p:spPr>
            <a:xfrm>
              <a:off x="6848475" y="3113994"/>
              <a:ext cx="238125" cy="262380"/>
            </a:xfrm>
            <a:custGeom>
              <a:rect b="b" l="l" r="r" t="t"/>
              <a:pathLst>
                <a:path extrusionOk="0" h="247650" w="152400">
                  <a:moveTo>
                    <a:pt x="0" y="19050"/>
                  </a:moveTo>
                  <a:lnTo>
                    <a:pt x="142875" y="0"/>
                  </a:lnTo>
                  <a:lnTo>
                    <a:pt x="152400" y="247650"/>
                  </a:lnTo>
                  <a:lnTo>
                    <a:pt x="38100" y="247650"/>
                  </a:lnTo>
                  <a:lnTo>
                    <a:pt x="0" y="19050"/>
                  </a:lnTo>
                  <a:close/>
                </a:path>
              </a:pathLst>
            </a:custGeom>
            <a:solidFill>
              <a:srgbClr val="E36C09"/>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5" name="Google Shape;215;p15"/>
            <p:cNvSpPr txBox="1"/>
            <p:nvPr/>
          </p:nvSpPr>
          <p:spPr>
            <a:xfrm>
              <a:off x="7029450" y="3050143"/>
              <a:ext cx="173650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E36C09"/>
                </a:buClr>
                <a:buSzPts val="1800"/>
                <a:buFont typeface="Calibri"/>
                <a:buNone/>
              </a:pPr>
              <a:r>
                <a:rPr b="1" lang="en-US" sz="1800">
                  <a:solidFill>
                    <a:srgbClr val="E36C09"/>
                  </a:solidFill>
                  <a:latin typeface="Calibri"/>
                  <a:ea typeface="Calibri"/>
                  <a:cs typeface="Calibri"/>
                  <a:sym typeface="Calibri"/>
                </a:rPr>
                <a:t>Centre de santé</a:t>
              </a:r>
              <a:endParaRPr b="1" sz="1800">
                <a:solidFill>
                  <a:srgbClr val="E36C09"/>
                </a:solidFill>
                <a:latin typeface="Calibri"/>
                <a:ea typeface="Calibri"/>
                <a:cs typeface="Calibri"/>
                <a:sym typeface="Calibri"/>
              </a:endParaRPr>
            </a:p>
          </p:txBody>
        </p:sp>
        <p:sp>
          <p:nvSpPr>
            <p:cNvPr id="216" name="Google Shape;216;p15"/>
            <p:cNvSpPr/>
            <p:nvPr/>
          </p:nvSpPr>
          <p:spPr>
            <a:xfrm>
              <a:off x="1676400" y="1543050"/>
              <a:ext cx="2857500" cy="2286000"/>
            </a:xfrm>
            <a:custGeom>
              <a:rect b="b" l="l" r="r" t="t"/>
              <a:pathLst>
                <a:path extrusionOk="0" h="2286000" w="2857500">
                  <a:moveTo>
                    <a:pt x="962025" y="1524000"/>
                  </a:moveTo>
                  <a:lnTo>
                    <a:pt x="962025" y="1524000"/>
                  </a:lnTo>
                  <a:lnTo>
                    <a:pt x="914400" y="1181100"/>
                  </a:lnTo>
                  <a:lnTo>
                    <a:pt x="1133475" y="1019175"/>
                  </a:lnTo>
                  <a:lnTo>
                    <a:pt x="1476375" y="1038225"/>
                  </a:lnTo>
                  <a:lnTo>
                    <a:pt x="1647825" y="1085850"/>
                  </a:lnTo>
                  <a:lnTo>
                    <a:pt x="2066925" y="952500"/>
                  </a:lnTo>
                  <a:lnTo>
                    <a:pt x="2486025" y="685800"/>
                  </a:lnTo>
                  <a:lnTo>
                    <a:pt x="2857500" y="466725"/>
                  </a:lnTo>
                  <a:lnTo>
                    <a:pt x="2800350" y="0"/>
                  </a:lnTo>
                  <a:lnTo>
                    <a:pt x="2314575" y="142875"/>
                  </a:lnTo>
                  <a:lnTo>
                    <a:pt x="2181225" y="276225"/>
                  </a:lnTo>
                  <a:lnTo>
                    <a:pt x="2152650" y="476250"/>
                  </a:lnTo>
                  <a:lnTo>
                    <a:pt x="2000250" y="609600"/>
                  </a:lnTo>
                  <a:lnTo>
                    <a:pt x="1695450" y="552450"/>
                  </a:lnTo>
                  <a:lnTo>
                    <a:pt x="1571625" y="390525"/>
                  </a:lnTo>
                  <a:lnTo>
                    <a:pt x="1276350" y="304800"/>
                  </a:lnTo>
                  <a:lnTo>
                    <a:pt x="933450" y="304800"/>
                  </a:lnTo>
                  <a:lnTo>
                    <a:pt x="581025" y="314325"/>
                  </a:lnTo>
                  <a:lnTo>
                    <a:pt x="533400" y="495300"/>
                  </a:lnTo>
                  <a:lnTo>
                    <a:pt x="409575" y="809625"/>
                  </a:lnTo>
                  <a:lnTo>
                    <a:pt x="361950" y="990600"/>
                  </a:lnTo>
                  <a:lnTo>
                    <a:pt x="352425" y="1228725"/>
                  </a:lnTo>
                  <a:lnTo>
                    <a:pt x="285750" y="1095375"/>
                  </a:lnTo>
                  <a:lnTo>
                    <a:pt x="133350" y="1066800"/>
                  </a:lnTo>
                  <a:lnTo>
                    <a:pt x="0" y="1409700"/>
                  </a:lnTo>
                  <a:lnTo>
                    <a:pt x="209550" y="1866900"/>
                  </a:lnTo>
                  <a:lnTo>
                    <a:pt x="571500" y="2171700"/>
                  </a:lnTo>
                  <a:lnTo>
                    <a:pt x="876300" y="2286000"/>
                  </a:lnTo>
                  <a:lnTo>
                    <a:pt x="1066800" y="2266950"/>
                  </a:lnTo>
                  <a:lnTo>
                    <a:pt x="962025" y="1524000"/>
                  </a:lnTo>
                  <a:close/>
                </a:path>
              </a:pathLst>
            </a:custGeom>
            <a:solidFill>
              <a:srgbClr val="FF0000">
                <a:alpha val="36470"/>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7" name="Google Shape;217;p15"/>
            <p:cNvSpPr txBox="1"/>
            <p:nvPr/>
          </p:nvSpPr>
          <p:spPr>
            <a:xfrm>
              <a:off x="2684046" y="2631043"/>
              <a:ext cx="174111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FF0000"/>
                </a:buClr>
                <a:buSzPts val="1800"/>
                <a:buFont typeface="Calibri"/>
                <a:buNone/>
              </a:pPr>
              <a:r>
                <a:rPr b="1" lang="en-US" sz="1800">
                  <a:solidFill>
                    <a:srgbClr val="FF0000"/>
                  </a:solidFill>
                  <a:latin typeface="Calibri"/>
                  <a:ea typeface="Calibri"/>
                  <a:cs typeface="Calibri"/>
                  <a:sym typeface="Calibri"/>
                </a:rPr>
                <a:t>Secteur Résidentiel</a:t>
              </a:r>
              <a:endParaRPr b="1" sz="1800">
                <a:solidFill>
                  <a:srgbClr val="FF0000"/>
                </a:solidFill>
                <a:latin typeface="Calibri"/>
                <a:ea typeface="Calibri"/>
                <a:cs typeface="Calibri"/>
                <a:sym typeface="Calibri"/>
              </a:endParaRPr>
            </a:p>
          </p:txBody>
        </p:sp>
        <p:sp>
          <p:nvSpPr>
            <p:cNvPr id="218" name="Google Shape;218;p15"/>
            <p:cNvSpPr/>
            <p:nvPr/>
          </p:nvSpPr>
          <p:spPr>
            <a:xfrm>
              <a:off x="5283200" y="1689447"/>
              <a:ext cx="618067" cy="469553"/>
            </a:xfrm>
            <a:custGeom>
              <a:rect b="b" l="l" r="r" t="t"/>
              <a:pathLst>
                <a:path extrusionOk="0" h="414867" w="618067">
                  <a:moveTo>
                    <a:pt x="84667" y="0"/>
                  </a:moveTo>
                  <a:lnTo>
                    <a:pt x="0" y="211667"/>
                  </a:lnTo>
                  <a:lnTo>
                    <a:pt x="254000" y="338667"/>
                  </a:lnTo>
                  <a:lnTo>
                    <a:pt x="609600" y="414867"/>
                  </a:lnTo>
                  <a:lnTo>
                    <a:pt x="618067" y="279400"/>
                  </a:lnTo>
                  <a:lnTo>
                    <a:pt x="203200" y="169334"/>
                  </a:lnTo>
                  <a:lnTo>
                    <a:pt x="84667" y="0"/>
                  </a:lnTo>
                  <a:close/>
                </a:path>
              </a:pathLst>
            </a:custGeom>
            <a:solidFill>
              <a:srgbClr val="B2A0C7"/>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800"/>
                <a:buFont typeface="Calibri"/>
                <a:buNone/>
              </a:pPr>
              <a:r>
                <a:t/>
              </a:r>
              <a:endParaRPr sz="1800">
                <a:solidFill>
                  <a:schemeClr val="lt1"/>
                </a:solidFill>
                <a:latin typeface="Calibri"/>
                <a:ea typeface="Calibri"/>
                <a:cs typeface="Calibri"/>
                <a:sym typeface="Calibri"/>
              </a:endParaRPr>
            </a:p>
          </p:txBody>
        </p:sp>
        <p:sp>
          <p:nvSpPr>
            <p:cNvPr id="219" name="Google Shape;219;p15"/>
            <p:cNvSpPr txBox="1"/>
            <p:nvPr/>
          </p:nvSpPr>
          <p:spPr>
            <a:xfrm>
              <a:off x="4572000" y="1277892"/>
              <a:ext cx="1345080"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CCC0D9"/>
                </a:buClr>
                <a:buSzPts val="1800"/>
                <a:buFont typeface="Calibri"/>
                <a:buNone/>
              </a:pPr>
              <a:r>
                <a:rPr b="1" lang="en-US" sz="1800">
                  <a:solidFill>
                    <a:srgbClr val="CCC0D9"/>
                  </a:solidFill>
                  <a:latin typeface="Calibri"/>
                  <a:ea typeface="Calibri"/>
                  <a:cs typeface="Calibri"/>
                  <a:sym typeface="Calibri"/>
                </a:rPr>
                <a:t>Centre commercial</a:t>
              </a:r>
              <a:endParaRPr b="1" sz="1800">
                <a:solidFill>
                  <a:srgbClr val="CCC0D9"/>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pic>
        <p:nvPicPr>
          <p:cNvPr id="58" name="Google Shape;58;p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graphicFrame>
        <p:nvGraphicFramePr>
          <p:cNvPr id="59" name="Google Shape;59;p2"/>
          <p:cNvGraphicFramePr/>
          <p:nvPr/>
        </p:nvGraphicFramePr>
        <p:xfrm>
          <a:off x="487326" y="1504863"/>
          <a:ext cx="3000000" cy="3000000"/>
        </p:xfrm>
        <a:graphic>
          <a:graphicData uri="http://schemas.openxmlformats.org/drawingml/2006/table">
            <a:tbl>
              <a:tblPr bandRow="1" firstRow="1">
                <a:noFill/>
                <a:tableStyleId>{E3732960-D65F-47F2-854D-68CBC6006949}</a:tableStyleId>
              </a:tblPr>
              <a:tblGrid>
                <a:gridCol w="4084675"/>
                <a:gridCol w="4084675"/>
              </a:tblGrid>
              <a:tr h="370850">
                <a:tc gridSpan="2">
                  <a:txBody>
                    <a:bodyPr/>
                    <a:lstStyle/>
                    <a:p>
                      <a:pPr indent="0" lvl="0" marL="0" marR="0" rtl="0" algn="ctr">
                        <a:spcBef>
                          <a:spcPts val="0"/>
                        </a:spcBef>
                        <a:spcAft>
                          <a:spcPts val="0"/>
                        </a:spcAft>
                        <a:buNone/>
                      </a:pPr>
                      <a:r>
                        <a:rPr lang="en-US" sz="2800" u="none" cap="none" strike="noStrike"/>
                        <a:t>G3.1 : DISPONIBILITÉ ET PROXIMITÉ DES SERVICES CLÉS</a:t>
                      </a:r>
                      <a:endParaRPr sz="2800" u="none" cap="none" strike="noStrike"/>
                    </a:p>
                  </a:txBody>
                  <a:tcPr marT="45725" marB="45725" marR="91450" marL="91450"/>
                </a:tc>
                <a:tc hMerge="1"/>
              </a:tr>
              <a:tr h="370850">
                <a:tc>
                  <a:txBody>
                    <a:bodyPr/>
                    <a:lstStyle/>
                    <a:p>
                      <a:pPr indent="0" lvl="0" marL="0" marR="0" rtl="0" algn="ctr">
                        <a:spcBef>
                          <a:spcPts val="0"/>
                        </a:spcBef>
                        <a:spcAft>
                          <a:spcPts val="0"/>
                        </a:spcAft>
                        <a:buNone/>
                      </a:pPr>
                      <a:r>
                        <a:rPr lang="en-US" sz="2200"/>
                        <a:t>THEME</a:t>
                      </a:r>
                      <a:endParaRPr b="1" sz="2200" u="none" cap="none" strike="noStrike"/>
                    </a:p>
                  </a:txBody>
                  <a:tcPr marT="45725" marB="45725" marR="91450" marL="91450"/>
                </a:tc>
                <a:tc>
                  <a:txBody>
                    <a:bodyPr/>
                    <a:lstStyle/>
                    <a:p>
                      <a:pPr indent="0" lvl="0" marL="0" marR="0" rtl="0" algn="ctr">
                        <a:spcBef>
                          <a:spcPts val="0"/>
                        </a:spcBef>
                        <a:spcAft>
                          <a:spcPts val="0"/>
                        </a:spcAft>
                        <a:buNone/>
                      </a:pPr>
                      <a:r>
                        <a:rPr lang="en-US" sz="2200" u="none" cap="none" strike="noStrike"/>
                        <a:t>CATÉGORIE</a:t>
                      </a:r>
                      <a:endParaRPr b="1" sz="2200" u="none" cap="none" strike="noStrike"/>
                    </a:p>
                  </a:txBody>
                  <a:tcPr marT="45725" marB="45725" marR="91450" marL="91450"/>
                </a:tc>
              </a:tr>
              <a:tr h="370850">
                <a:tc>
                  <a:txBody>
                    <a:bodyPr/>
                    <a:lstStyle/>
                    <a:p>
                      <a:pPr indent="0" lvl="0" marL="0" marR="0" rtl="0" algn="ctr">
                        <a:spcBef>
                          <a:spcPts val="0"/>
                        </a:spcBef>
                        <a:spcAft>
                          <a:spcPts val="0"/>
                        </a:spcAft>
                        <a:buNone/>
                      </a:pPr>
                      <a:r>
                        <a:rPr lang="en-US" sz="2000" u="none" cap="none" strike="noStrike"/>
                        <a:t>G. </a:t>
                      </a:r>
                      <a:r>
                        <a:rPr i="0" lang="en-US" sz="2000" u="none" cap="none" strike="noStrike">
                          <a:latin typeface="Calibri"/>
                          <a:ea typeface="Calibri"/>
                          <a:cs typeface="Calibri"/>
                          <a:sym typeface="Calibri"/>
                        </a:rPr>
                        <a:t>Aspects Sociaux </a:t>
                      </a:r>
                      <a:endParaRPr sz="2000" u="none" cap="none" strike="noStrike"/>
                    </a:p>
                  </a:txBody>
                  <a:tcPr marT="45725" marB="45725" marR="91450" marL="91450"/>
                </a:tc>
                <a:tc>
                  <a:txBody>
                    <a:bodyPr/>
                    <a:lstStyle/>
                    <a:p>
                      <a:pPr indent="0" lvl="0" marL="0" marR="0" rtl="0" algn="ctr">
                        <a:spcBef>
                          <a:spcPts val="0"/>
                        </a:spcBef>
                        <a:spcAft>
                          <a:spcPts val="0"/>
                        </a:spcAft>
                        <a:buNone/>
                      </a:pPr>
                      <a:r>
                        <a:rPr lang="en-US" sz="2000" u="none" cap="none" strike="noStrike"/>
                        <a:t>G.3 Disponibilité d'installations et de services publics et privés</a:t>
                      </a:r>
                      <a:endParaRPr sz="2000" u="none" cap="none" strike="noStrike"/>
                    </a:p>
                  </a:txBody>
                  <a:tcPr marT="45725" marB="45725" marR="91450" marL="91450"/>
                </a:tc>
              </a:tr>
            </a:tbl>
          </a:graphicData>
        </a:graphic>
      </p:graphicFrame>
      <p:sp>
        <p:nvSpPr>
          <p:cNvPr id="60" name="Google Shape;60;p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800"/>
              <a:buFont typeface="Calibri"/>
              <a:buNone/>
            </a:pPr>
            <a:r>
              <a:rPr lang="en-US" sz="2800"/>
              <a:t>G.3.1 - DISPONIBILITÉ ET PROXIMITÉ DES SERVICES CLÉS</a:t>
            </a:r>
            <a:endParaRPr b="1" sz="2800"/>
          </a:p>
        </p:txBody>
      </p:sp>
      <p:sp>
        <p:nvSpPr>
          <p:cNvPr id="61" name="Google Shape;61;p2"/>
          <p:cNvSpPr txBox="1"/>
          <p:nvPr>
            <p:ph idx="12" type="sldNum"/>
          </p:nvPr>
        </p:nvSpPr>
        <p:spPr>
          <a:xfrm>
            <a:off x="7010400" y="6548678"/>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3"/>
          <p:cNvSpPr txBox="1"/>
          <p:nvPr>
            <p:ph idx="1" type="body"/>
          </p:nvPr>
        </p:nvSpPr>
        <p:spPr>
          <a:xfrm>
            <a:off x="268224" y="1121664"/>
            <a:ext cx="8583168" cy="4630649"/>
          </a:xfrm>
          <a:prstGeom prst="rect">
            <a:avLst/>
          </a:prstGeom>
          <a:noFill/>
          <a:ln>
            <a:noFill/>
          </a:ln>
        </p:spPr>
        <p:txBody>
          <a:bodyPr anchorCtr="0" anchor="t" bIns="45700" lIns="91425" spcFirstLastPara="1" rIns="91425" wrap="square" tIns="45700">
            <a:normAutofit/>
          </a:bodyPr>
          <a:lstStyle/>
          <a:p>
            <a:pPr indent="0" lvl="0" marL="0" marR="0" rtl="0" algn="l">
              <a:spcBef>
                <a:spcPts val="48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CONTEXTE</a:t>
            </a:r>
            <a:endParaRPr b="0" i="0" sz="2400" u="none" cap="none" strike="noStrike">
              <a:solidFill>
                <a:schemeClr val="dk1"/>
              </a:solidFill>
              <a:latin typeface="Calibri"/>
              <a:ea typeface="Calibri"/>
              <a:cs typeface="Calibri"/>
              <a:sym typeface="Calibri"/>
            </a:endParaRPr>
          </a:p>
          <a:p>
            <a:pPr indent="0" lvl="0" marL="0" marR="0" rtl="0" algn="l">
              <a:spcBef>
                <a:spcPts val="480"/>
              </a:spcBef>
              <a:spcAft>
                <a:spcPts val="0"/>
              </a:spcAft>
              <a:buClr>
                <a:schemeClr val="dk1"/>
              </a:buClr>
              <a:buSzPts val="2400"/>
              <a:buFont typeface="Arial"/>
              <a:buNone/>
            </a:pPr>
            <a:r>
              <a:t/>
            </a:r>
            <a:endParaRPr b="1" i="0" sz="1200" u="sng" cap="none" strike="noStrike">
              <a:solidFill>
                <a:schemeClr val="dk1"/>
              </a:solidFill>
              <a:latin typeface="Calibri"/>
              <a:ea typeface="Calibri"/>
              <a:cs typeface="Calibri"/>
              <a:sym typeface="Calibri"/>
            </a:endParaRPr>
          </a:p>
          <a:p>
            <a:pPr indent="0" lvl="0" marL="0" marR="0" rtl="0" algn="just">
              <a:spcBef>
                <a:spcPts val="480"/>
              </a:spcBef>
              <a:spcAft>
                <a:spcPts val="0"/>
              </a:spcAft>
              <a:buClr>
                <a:schemeClr val="dk1"/>
              </a:buClr>
              <a:buSzPts val="2400"/>
              <a:buFont typeface="Arial"/>
              <a:buNone/>
            </a:pPr>
            <a:r>
              <a:rPr b="0" i="0" lang="en-US" sz="2400" u="none" cap="none" strike="noStrike">
                <a:solidFill>
                  <a:schemeClr val="dk1"/>
                </a:solidFill>
                <a:latin typeface="Calibri"/>
                <a:ea typeface="Calibri"/>
                <a:cs typeface="Calibri"/>
                <a:sym typeface="Calibri"/>
              </a:rPr>
              <a:t>L'emplacement pratique des principaux services accessibles aux résidents locaux (par exemple, écoles, installations sportives, supermarché, bâtiments communautaires, etc.) est un facteur important pour réduire l'utilisation des véhicules privés et faire en sorte que les résidents puissent accéder aux services dont ils ont besoin.</a:t>
            </a:r>
            <a:endParaRPr/>
          </a:p>
          <a:p>
            <a:pPr indent="0" lvl="0" marL="0" marR="0" rtl="0" algn="just">
              <a:spcBef>
                <a:spcPts val="480"/>
              </a:spcBef>
              <a:spcAft>
                <a:spcPts val="0"/>
              </a:spcAft>
              <a:buClr>
                <a:schemeClr val="dk1"/>
              </a:buClr>
              <a:buSzPts val="2400"/>
              <a:buFont typeface="Arial"/>
              <a:buNone/>
            </a:pPr>
            <a:r>
              <a:t/>
            </a:r>
            <a:endParaRPr b="1" i="0" sz="2400" u="sng" cap="none" strike="noStrike">
              <a:solidFill>
                <a:schemeClr val="dk1"/>
              </a:solidFill>
              <a:latin typeface="Calibri"/>
              <a:ea typeface="Calibri"/>
              <a:cs typeface="Calibri"/>
              <a:sym typeface="Calibri"/>
            </a:endParaRPr>
          </a:p>
          <a:p>
            <a:pPr indent="0" lvl="0" marL="0" marR="0" rtl="0" algn="just">
              <a:spcBef>
                <a:spcPts val="480"/>
              </a:spcBef>
              <a:spcAft>
                <a:spcPts val="0"/>
              </a:spcAft>
              <a:buClr>
                <a:schemeClr val="dk1"/>
              </a:buClr>
              <a:buSzPts val="2400"/>
              <a:buFont typeface="Arial"/>
              <a:buNone/>
            </a:pPr>
            <a:r>
              <a:t/>
            </a:r>
            <a:endParaRPr b="1" i="0" sz="2400" u="sng" cap="none" strike="noStrike">
              <a:solidFill>
                <a:schemeClr val="dk1"/>
              </a:solidFill>
              <a:latin typeface="Calibri"/>
              <a:ea typeface="Calibri"/>
              <a:cs typeface="Calibri"/>
              <a:sym typeface="Calibri"/>
            </a:endParaRPr>
          </a:p>
        </p:txBody>
      </p:sp>
      <p:sp>
        <p:nvSpPr>
          <p:cNvPr id="67" name="Google Shape;67;p3"/>
          <p:cNvSpPr txBox="1"/>
          <p:nvPr>
            <p:ph idx="12" type="sldNum"/>
          </p:nvPr>
        </p:nvSpPr>
        <p:spPr>
          <a:xfrm>
            <a:off x="7010400" y="6570406"/>
            <a:ext cx="2133600" cy="28759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68" name="Google Shape;68;p3"/>
          <p:cNvSpPr txBox="1"/>
          <p:nvPr/>
        </p:nvSpPr>
        <p:spPr>
          <a:xfrm>
            <a:off x="0" y="-21265"/>
            <a:ext cx="9144000" cy="699796"/>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800">
                <a:solidFill>
                  <a:srgbClr val="7F7F7F"/>
                </a:solidFill>
                <a:latin typeface="Calibri"/>
                <a:ea typeface="Calibri"/>
                <a:cs typeface="Calibri"/>
                <a:sym typeface="Calibri"/>
              </a:rPr>
              <a:t>G.3.1 - DISPONIBILITÉ ET PROXIMITÉ DES SERVICES CLÉS</a:t>
            </a:r>
            <a:endParaRPr b="1" sz="2800">
              <a:solidFill>
                <a:srgbClr val="7F7F7F"/>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4"/>
          <p:cNvSpPr txBox="1"/>
          <p:nvPr>
            <p:ph idx="1" type="body"/>
          </p:nvPr>
        </p:nvSpPr>
        <p:spPr>
          <a:xfrm>
            <a:off x="457200" y="983151"/>
            <a:ext cx="8229600" cy="5089843"/>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INDICATEUR</a:t>
            </a:r>
            <a:endParaRPr b="0" i="0" sz="32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1" sz="2400" u="none" cap="none" strike="noStrike">
              <a:solidFill>
                <a:schemeClr val="dk1"/>
              </a:solidFill>
              <a:latin typeface="Calibri"/>
              <a:ea typeface="Calibri"/>
              <a:cs typeface="Calibri"/>
              <a:sym typeface="Calibri"/>
            </a:endParaRPr>
          </a:p>
          <a:p>
            <a:pPr indent="0" lvl="0" marL="0" marR="0" rtl="0" algn="l">
              <a:spcBef>
                <a:spcPts val="200"/>
              </a:spcBef>
              <a:spcAft>
                <a:spcPts val="0"/>
              </a:spcAft>
              <a:buClr>
                <a:schemeClr val="dk1"/>
              </a:buClr>
              <a:buSzPts val="1000"/>
              <a:buFont typeface="Arial"/>
              <a:buNone/>
            </a:pPr>
            <a:r>
              <a:t/>
            </a:r>
            <a:endParaRPr b="0" i="0" sz="1000" u="none" cap="none" strike="noStrike">
              <a:solidFill>
                <a:schemeClr val="dk1"/>
              </a:solidFill>
              <a:latin typeface="Calibri"/>
              <a:ea typeface="Calibri"/>
              <a:cs typeface="Calibri"/>
              <a:sym typeface="Calibri"/>
            </a:endParaRPr>
          </a:p>
        </p:txBody>
      </p:sp>
      <p:sp>
        <p:nvSpPr>
          <p:cNvPr id="74" name="Google Shape;74;p4"/>
          <p:cNvSpPr txBox="1"/>
          <p:nvPr>
            <p:ph idx="12" type="sldNum"/>
          </p:nvPr>
        </p:nvSpPr>
        <p:spPr>
          <a:xfrm>
            <a:off x="7010400" y="6570406"/>
            <a:ext cx="2133600" cy="287594"/>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75" name="Google Shape;75;p4"/>
          <p:cNvSpPr txBox="1"/>
          <p:nvPr/>
        </p:nvSpPr>
        <p:spPr>
          <a:xfrm>
            <a:off x="0" y="0"/>
            <a:ext cx="9144000" cy="699796"/>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800">
                <a:solidFill>
                  <a:srgbClr val="7F7F7F"/>
                </a:solidFill>
                <a:latin typeface="Calibri"/>
                <a:ea typeface="Calibri"/>
                <a:cs typeface="Calibri"/>
                <a:sym typeface="Calibri"/>
              </a:rPr>
              <a:t>G.3.1 - DISPONIBILITÉ ET PROXIMITÉ DES SERVICES CLÉS</a:t>
            </a:r>
            <a:endParaRPr b="1" sz="2400">
              <a:solidFill>
                <a:srgbClr val="7F7F7F"/>
              </a:solidFill>
              <a:latin typeface="Calibri"/>
              <a:ea typeface="Calibri"/>
              <a:cs typeface="Calibri"/>
              <a:sym typeface="Calibri"/>
            </a:endParaRPr>
          </a:p>
        </p:txBody>
      </p:sp>
      <p:graphicFrame>
        <p:nvGraphicFramePr>
          <p:cNvPr id="76" name="Google Shape;76;p4"/>
          <p:cNvGraphicFramePr/>
          <p:nvPr/>
        </p:nvGraphicFramePr>
        <p:xfrm>
          <a:off x="457200" y="1970156"/>
          <a:ext cx="3000000" cy="3000000"/>
        </p:xfrm>
        <a:graphic>
          <a:graphicData uri="http://schemas.openxmlformats.org/drawingml/2006/table">
            <a:tbl>
              <a:tblPr bandRow="1" firstRow="1">
                <a:noFill/>
                <a:tableStyleId>{E3732960-D65F-47F2-854D-68CBC6006949}</a:tableStyleId>
              </a:tblPr>
              <a:tblGrid>
                <a:gridCol w="3622425"/>
                <a:gridCol w="1675000"/>
                <a:gridCol w="2932175"/>
              </a:tblGrid>
              <a:tr h="370850">
                <a:tc>
                  <a:txBody>
                    <a:bodyPr/>
                    <a:lstStyle/>
                    <a:p>
                      <a:pPr indent="0" lvl="0" marL="0" marR="0" rtl="0" algn="l">
                        <a:spcBef>
                          <a:spcPts val="0"/>
                        </a:spcBef>
                        <a:spcAft>
                          <a:spcPts val="0"/>
                        </a:spcAft>
                        <a:buNone/>
                      </a:pPr>
                      <a:r>
                        <a:rPr lang="en-US" sz="1800" u="none" cap="none" strike="noStrike"/>
                        <a:t>Indicateur</a:t>
                      </a:r>
                      <a:endParaRPr/>
                    </a:p>
                  </a:txBody>
                  <a:tcPr marT="45725" marB="45725" marR="91450" marL="91450"/>
                </a:tc>
                <a:tc>
                  <a:txBody>
                    <a:bodyPr/>
                    <a:lstStyle/>
                    <a:p>
                      <a:pPr indent="0" lvl="0" marL="0" marR="0" rtl="0" algn="l">
                        <a:spcBef>
                          <a:spcPts val="0"/>
                        </a:spcBef>
                        <a:spcAft>
                          <a:spcPts val="0"/>
                        </a:spcAft>
                        <a:buNone/>
                      </a:pPr>
                      <a:r>
                        <a:rPr lang="en-US" sz="1800"/>
                        <a:t>Unité</a:t>
                      </a:r>
                      <a:endParaRPr/>
                    </a:p>
                  </a:txBody>
                  <a:tcPr marT="45725" marB="45725" marR="91450" marL="91450"/>
                </a:tc>
                <a:tc>
                  <a:txBody>
                    <a:bodyPr/>
                    <a:lstStyle/>
                    <a:p>
                      <a:pPr indent="0" lvl="0" marL="0" marR="0" rtl="0" algn="l">
                        <a:spcBef>
                          <a:spcPts val="0"/>
                        </a:spcBef>
                        <a:spcAft>
                          <a:spcPts val="0"/>
                        </a:spcAft>
                        <a:buNone/>
                      </a:pPr>
                      <a:r>
                        <a:rPr lang="en-US" sz="1800"/>
                        <a:t>Source de données</a:t>
                      </a:r>
                      <a:endParaRPr/>
                    </a:p>
                  </a:txBody>
                  <a:tcPr marT="45725" marB="45725" marR="91450" marL="91450"/>
                </a:tc>
              </a:tr>
              <a:tr h="1224000">
                <a:tc>
                  <a:txBody>
                    <a:bodyPr/>
                    <a:lstStyle/>
                    <a:p>
                      <a:pPr indent="0" lvl="0" marL="0" marR="0" rtl="0" algn="l">
                        <a:spcBef>
                          <a:spcPts val="0"/>
                        </a:spcBef>
                        <a:spcAft>
                          <a:spcPts val="0"/>
                        </a:spcAft>
                        <a:buClr>
                          <a:schemeClr val="dk1"/>
                        </a:buClr>
                        <a:buSzPts val="1800"/>
                        <a:buFont typeface="Calibri"/>
                        <a:buNone/>
                      </a:pPr>
                      <a:r>
                        <a:rPr lang="en-US" sz="1800" u="none" cap="none" strike="noStrike"/>
                        <a:t>Pourcentage d'habitants se trouvant à moins de 800 mètres à pied d'au moins 3 services essentiels.</a:t>
                      </a:r>
                      <a:endParaRPr sz="1800" u="none" cap="none" strike="noStrike">
                        <a:latin typeface="Calibri"/>
                        <a:ea typeface="Calibri"/>
                        <a:cs typeface="Calibri"/>
                        <a:sym typeface="Calibri"/>
                      </a:endParaRPr>
                    </a:p>
                  </a:txBody>
                  <a:tcPr marT="45725" marB="45725" marR="91450" marL="91450" anchor="ctr"/>
                </a:tc>
                <a:tc>
                  <a:txBody>
                    <a:bodyPr/>
                    <a:lstStyle/>
                    <a:p>
                      <a:pPr indent="0" lvl="0" marL="0" marR="0" rtl="0" algn="ctr">
                        <a:spcBef>
                          <a:spcPts val="0"/>
                        </a:spcBef>
                        <a:spcAft>
                          <a:spcPts val="0"/>
                        </a:spcAft>
                        <a:buNone/>
                      </a:pPr>
                      <a:r>
                        <a:rPr lang="en-US" sz="1800">
                          <a:solidFill>
                            <a:schemeClr val="dk1"/>
                          </a:solidFill>
                        </a:rPr>
                        <a:t>%</a:t>
                      </a:r>
                      <a:endParaRPr sz="1800">
                        <a:solidFill>
                          <a:schemeClr val="dk1"/>
                        </a:solidFill>
                        <a:latin typeface="Calibri"/>
                        <a:ea typeface="Calibri"/>
                        <a:cs typeface="Calibri"/>
                        <a:sym typeface="Calibri"/>
                      </a:endParaRPr>
                    </a:p>
                  </a:txBody>
                  <a:tcPr marT="45725" marB="45725" marR="91450" marL="91450" anchor="ctr"/>
                </a:tc>
                <a:tc>
                  <a:txBody>
                    <a:bodyPr/>
                    <a:lstStyle/>
                    <a:p>
                      <a:pPr indent="0" lvl="0" marL="0" marR="0" rtl="0" algn="ctr">
                        <a:spcBef>
                          <a:spcPts val="0"/>
                        </a:spcBef>
                        <a:spcAft>
                          <a:spcPts val="0"/>
                        </a:spcAft>
                        <a:buNone/>
                      </a:pPr>
                      <a:r>
                        <a:rPr lang="en-US" sz="1800">
                          <a:solidFill>
                            <a:schemeClr val="dk1"/>
                          </a:solidFill>
                        </a:rPr>
                        <a:t>Données mesurées</a:t>
                      </a:r>
                      <a:endParaRPr sz="1800">
                        <a:solidFill>
                          <a:schemeClr val="dk1"/>
                        </a:solidFill>
                      </a:endParaRPr>
                    </a:p>
                  </a:txBody>
                  <a:tcPr marT="45725" marB="45725" marR="91450" marL="91450" anchor="ctr"/>
                </a:tc>
              </a:tr>
            </a:tbl>
          </a:graphicData>
        </a:graphic>
      </p:graphicFrame>
      <p:sp>
        <p:nvSpPr>
          <p:cNvPr id="77" name="Google Shape;77;p4"/>
          <p:cNvSpPr/>
          <p:nvPr/>
        </p:nvSpPr>
        <p:spPr>
          <a:xfrm>
            <a:off x="870012" y="3850653"/>
            <a:ext cx="781678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Pour les calculs, seuls les résidents du quartier sont pris en compte et non les travailleurs de la zone</a:t>
            </a:r>
            <a:endParaRPr sz="1800">
              <a:solidFill>
                <a:schemeClr val="dk1"/>
              </a:solidFill>
              <a:latin typeface="Calibri"/>
              <a:ea typeface="Calibri"/>
              <a:cs typeface="Calibri"/>
              <a:sym typeface="Calibri"/>
            </a:endParaRPr>
          </a:p>
        </p:txBody>
      </p:sp>
      <p:pic>
        <p:nvPicPr>
          <p:cNvPr id="78" name="Google Shape;78;p4"/>
          <p:cNvPicPr preferRelativeResize="0"/>
          <p:nvPr/>
        </p:nvPicPr>
        <p:blipFill rotWithShape="1">
          <a:blip r:embed="rId3">
            <a:alphaModFix/>
          </a:blip>
          <a:srcRect b="0" l="0" r="0" t="0"/>
          <a:stretch/>
        </p:blipFill>
        <p:spPr>
          <a:xfrm>
            <a:off x="457200" y="3901512"/>
            <a:ext cx="378512" cy="368806"/>
          </a:xfrm>
          <a:prstGeom prst="rect">
            <a:avLst/>
          </a:prstGeom>
          <a:noFill/>
          <a:ln>
            <a:noFill/>
          </a:ln>
        </p:spPr>
      </p:pic>
      <p:sp>
        <p:nvSpPr>
          <p:cNvPr id="79" name="Google Shape;79;p4"/>
          <p:cNvSpPr/>
          <p:nvPr/>
        </p:nvSpPr>
        <p:spPr>
          <a:xfrm>
            <a:off x="870012" y="4874718"/>
            <a:ext cx="796221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Le calcul de la distance de marche entre l'entrée du bâtiment et le service clé peut être effectué par des mesures in situ ou en utilisant des cartes. </a:t>
            </a:r>
            <a:endParaRPr sz="1800">
              <a:solidFill>
                <a:schemeClr val="dk1"/>
              </a:solidFill>
              <a:latin typeface="Calibri"/>
              <a:ea typeface="Calibri"/>
              <a:cs typeface="Calibri"/>
              <a:sym typeface="Calibri"/>
            </a:endParaRPr>
          </a:p>
        </p:txBody>
      </p:sp>
      <p:pic>
        <p:nvPicPr>
          <p:cNvPr id="80" name="Google Shape;80;p4"/>
          <p:cNvPicPr preferRelativeResize="0"/>
          <p:nvPr/>
        </p:nvPicPr>
        <p:blipFill rotWithShape="1">
          <a:blip r:embed="rId3">
            <a:alphaModFix/>
          </a:blip>
          <a:srcRect b="0" l="0" r="0" t="0"/>
          <a:stretch/>
        </p:blipFill>
        <p:spPr>
          <a:xfrm>
            <a:off x="457200" y="4856257"/>
            <a:ext cx="378512" cy="3688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5"/>
          <p:cNvSpPr txBox="1"/>
          <p:nvPr>
            <p:ph type="title"/>
          </p:nvPr>
        </p:nvSpPr>
        <p:spPr>
          <a:xfrm>
            <a:off x="0" y="-10632"/>
            <a:ext cx="9144000" cy="699796"/>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sz="2800">
              <a:solidFill>
                <a:srgbClr val="7F7F7F"/>
              </a:solidFill>
            </a:endParaRPr>
          </a:p>
        </p:txBody>
      </p:sp>
      <p:sp>
        <p:nvSpPr>
          <p:cNvPr id="86" name="Google Shape;86;p5"/>
          <p:cNvSpPr txBox="1"/>
          <p:nvPr>
            <p:ph idx="1" type="body"/>
          </p:nvPr>
        </p:nvSpPr>
        <p:spPr>
          <a:xfrm>
            <a:off x="478466" y="984250"/>
            <a:ext cx="7660102" cy="1977671"/>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OBJECTIF</a:t>
            </a:r>
            <a:endParaRPr b="0" i="0" sz="3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ts val="1800"/>
              <a:buFont typeface="Arial"/>
              <a:buNone/>
            </a:pPr>
            <a:r>
              <a:rPr b="1" i="0" lang="en-US" sz="1200" u="none" cap="none" strike="noStrike">
                <a:solidFill>
                  <a:schemeClr val="dk1"/>
                </a:solidFill>
                <a:latin typeface="Calibri"/>
                <a:ea typeface="Calibri"/>
                <a:cs typeface="Calibri"/>
                <a:sym typeface="Calibri"/>
              </a:rPr>
              <a:t> </a:t>
            </a:r>
            <a:r>
              <a:rPr b="0" i="0" lang="en-US"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0" lvl="0" marL="0" marR="0" rtl="0" algn="just">
              <a:spcBef>
                <a:spcPts val="400"/>
              </a:spcBef>
              <a:spcAft>
                <a:spcPts val="0"/>
              </a:spcAft>
              <a:buClr>
                <a:schemeClr val="dk1"/>
              </a:buClr>
              <a:buSzPts val="2000"/>
              <a:buFont typeface="Arial"/>
              <a:buNone/>
            </a:pPr>
            <a:r>
              <a:rPr b="0" i="0" lang="en-US" sz="2400" u="none" cap="none" strike="noStrike">
                <a:solidFill>
                  <a:schemeClr val="dk1"/>
                </a:solidFill>
                <a:latin typeface="Calibri"/>
                <a:ea typeface="Calibri"/>
                <a:cs typeface="Calibri"/>
                <a:sym typeface="Calibri"/>
              </a:rPr>
              <a:t>Déterminer l'accessibilité des résidents locaux aux services clés (p. ex. écoles, installations sportives, supermarché, bâtiments communautaires, etc.)</a:t>
            </a:r>
            <a:endParaRPr b="1" i="0" sz="2400" u="none" cap="none" strike="noStrike">
              <a:solidFill>
                <a:schemeClr val="dk1"/>
              </a:solidFill>
              <a:latin typeface="Calibri"/>
              <a:ea typeface="Calibri"/>
              <a:cs typeface="Calibri"/>
              <a:sym typeface="Calibri"/>
            </a:endParaRPr>
          </a:p>
        </p:txBody>
      </p:sp>
      <p:sp>
        <p:nvSpPr>
          <p:cNvPr id="87" name="Google Shape;87;p5"/>
          <p:cNvSpPr txBox="1"/>
          <p:nvPr>
            <p:ph idx="12" type="sldNum"/>
          </p:nvPr>
        </p:nvSpPr>
        <p:spPr>
          <a:xfrm>
            <a:off x="7010400" y="6585155"/>
            <a:ext cx="2133600" cy="27284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pic>
        <p:nvPicPr>
          <p:cNvPr id="88" name="Google Shape;88;p5"/>
          <p:cNvPicPr preferRelativeResize="0"/>
          <p:nvPr/>
        </p:nvPicPr>
        <p:blipFill rotWithShape="1">
          <a:blip r:embed="rId3">
            <a:alphaModFix/>
          </a:blip>
          <a:srcRect b="0" l="0" r="0" t="0"/>
          <a:stretch/>
        </p:blipFill>
        <p:spPr>
          <a:xfrm>
            <a:off x="4053348" y="2888671"/>
            <a:ext cx="1263840" cy="1496976"/>
          </a:xfrm>
          <a:prstGeom prst="rect">
            <a:avLst/>
          </a:prstGeom>
          <a:noFill/>
          <a:ln>
            <a:noFill/>
          </a:ln>
        </p:spPr>
      </p:pic>
      <p:pic>
        <p:nvPicPr>
          <p:cNvPr id="89" name="Google Shape;89;p5"/>
          <p:cNvPicPr preferRelativeResize="0"/>
          <p:nvPr/>
        </p:nvPicPr>
        <p:blipFill rotWithShape="1">
          <a:blip r:embed="rId4">
            <a:alphaModFix/>
          </a:blip>
          <a:srcRect b="0" l="0" r="0" t="0"/>
          <a:stretch/>
        </p:blipFill>
        <p:spPr>
          <a:xfrm>
            <a:off x="2603758" y="3708670"/>
            <a:ext cx="1450010" cy="1450010"/>
          </a:xfrm>
          <a:prstGeom prst="rect">
            <a:avLst/>
          </a:prstGeom>
          <a:noFill/>
          <a:ln>
            <a:noFill/>
          </a:ln>
        </p:spPr>
      </p:pic>
      <p:pic>
        <p:nvPicPr>
          <p:cNvPr id="90" name="Google Shape;90;p5"/>
          <p:cNvPicPr preferRelativeResize="0"/>
          <p:nvPr/>
        </p:nvPicPr>
        <p:blipFill rotWithShape="1">
          <a:blip r:embed="rId5">
            <a:alphaModFix/>
          </a:blip>
          <a:srcRect b="0" l="0" r="0" t="0"/>
          <a:stretch/>
        </p:blipFill>
        <p:spPr>
          <a:xfrm>
            <a:off x="573057" y="2976013"/>
            <a:ext cx="2056899" cy="1322292"/>
          </a:xfrm>
          <a:prstGeom prst="rect">
            <a:avLst/>
          </a:prstGeom>
          <a:noFill/>
          <a:ln>
            <a:noFill/>
          </a:ln>
        </p:spPr>
      </p:pic>
      <p:pic>
        <p:nvPicPr>
          <p:cNvPr id="91" name="Google Shape;91;p5"/>
          <p:cNvPicPr preferRelativeResize="0"/>
          <p:nvPr/>
        </p:nvPicPr>
        <p:blipFill rotWithShape="1">
          <a:blip r:embed="rId6">
            <a:alphaModFix/>
          </a:blip>
          <a:srcRect b="0" l="0" r="0" t="0"/>
          <a:stretch/>
        </p:blipFill>
        <p:spPr>
          <a:xfrm>
            <a:off x="5341828" y="3432661"/>
            <a:ext cx="1726019" cy="1726019"/>
          </a:xfrm>
          <a:prstGeom prst="rect">
            <a:avLst/>
          </a:prstGeom>
          <a:noFill/>
          <a:ln>
            <a:noFill/>
          </a:ln>
        </p:spPr>
      </p:pic>
      <p:pic>
        <p:nvPicPr>
          <p:cNvPr id="92" name="Google Shape;92;p5"/>
          <p:cNvPicPr preferRelativeResize="0"/>
          <p:nvPr/>
        </p:nvPicPr>
        <p:blipFill rotWithShape="1">
          <a:blip r:embed="rId7">
            <a:alphaModFix/>
          </a:blip>
          <a:srcRect b="0" l="0" r="0" t="0"/>
          <a:stretch/>
        </p:blipFill>
        <p:spPr>
          <a:xfrm>
            <a:off x="6934614" y="2683773"/>
            <a:ext cx="1906772" cy="1906772"/>
          </a:xfrm>
          <a:prstGeom prst="rect">
            <a:avLst/>
          </a:prstGeom>
          <a:noFill/>
          <a:ln>
            <a:noFill/>
          </a:ln>
        </p:spPr>
      </p:pic>
      <p:sp>
        <p:nvSpPr>
          <p:cNvPr id="93" name="Google Shape;93;p5"/>
          <p:cNvSpPr txBox="1"/>
          <p:nvPr/>
        </p:nvSpPr>
        <p:spPr>
          <a:xfrm>
            <a:off x="768738" y="3031697"/>
            <a:ext cx="1661311" cy="227948"/>
          </a:xfrm>
          <a:prstGeom prst="rect">
            <a:avLst/>
          </a:prstGeom>
          <a:solidFill>
            <a:schemeClr val="dk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400">
                <a:solidFill>
                  <a:schemeClr val="lt1"/>
                </a:solidFill>
                <a:latin typeface="Arial"/>
                <a:ea typeface="Arial"/>
                <a:cs typeface="Arial"/>
                <a:sym typeface="Arial"/>
              </a:rPr>
              <a:t>SUPERMARCHE</a:t>
            </a:r>
            <a:endParaRPr b="1" sz="1400">
              <a:solidFill>
                <a:schemeClr val="lt1"/>
              </a:solidFill>
              <a:latin typeface="Arial"/>
              <a:ea typeface="Arial"/>
              <a:cs typeface="Arial"/>
              <a:sym typeface="Arial"/>
            </a:endParaRPr>
          </a:p>
        </p:txBody>
      </p:sp>
      <p:sp>
        <p:nvSpPr>
          <p:cNvPr id="94" name="Google Shape;94;p5"/>
          <p:cNvSpPr txBox="1"/>
          <p:nvPr/>
        </p:nvSpPr>
        <p:spPr>
          <a:xfrm>
            <a:off x="4202958" y="3497249"/>
            <a:ext cx="1007869" cy="25872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600">
                <a:solidFill>
                  <a:schemeClr val="dk1"/>
                </a:solidFill>
                <a:latin typeface="Arial"/>
                <a:ea typeface="Arial"/>
                <a:cs typeface="Arial"/>
                <a:sym typeface="Arial"/>
              </a:rPr>
              <a:t>ECOLE</a:t>
            </a:r>
            <a:endParaRPr b="1" sz="1600">
              <a:solidFill>
                <a:schemeClr val="dk1"/>
              </a:solidFill>
              <a:latin typeface="Arial"/>
              <a:ea typeface="Arial"/>
              <a:cs typeface="Arial"/>
              <a:sym typeface="Arial"/>
            </a:endParaRPr>
          </a:p>
        </p:txBody>
      </p:sp>
      <p:sp>
        <p:nvSpPr>
          <p:cNvPr id="95" name="Google Shape;95;p5"/>
          <p:cNvSpPr txBox="1"/>
          <p:nvPr/>
        </p:nvSpPr>
        <p:spPr>
          <a:xfrm>
            <a:off x="5574081" y="4075532"/>
            <a:ext cx="1265129" cy="166392"/>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000">
                <a:solidFill>
                  <a:schemeClr val="dk1"/>
                </a:solidFill>
                <a:latin typeface="Arial"/>
                <a:ea typeface="Arial"/>
                <a:cs typeface="Arial"/>
                <a:sym typeface="Arial"/>
              </a:rPr>
              <a:t>BUREAU DE POSTE</a:t>
            </a:r>
            <a:endParaRPr b="1" sz="10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6"/>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01" name="Google Shape;101;p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1800"/>
              <a:buFont typeface="Calibri"/>
              <a:buNone/>
            </a:pPr>
            <a:r>
              <a:rPr lang="en-US" sz="2800">
                <a:solidFill>
                  <a:srgbClr val="7F7F7F"/>
                </a:solidFill>
              </a:rPr>
              <a:t>G.3.1 - DISPONIBILITÉ ET PROXIMITÉ DES SERVICES CLÉS</a:t>
            </a:r>
            <a:endParaRPr sz="2400">
              <a:solidFill>
                <a:srgbClr val="7F7F7F"/>
              </a:solidFill>
            </a:endParaRPr>
          </a:p>
        </p:txBody>
      </p:sp>
      <p:sp>
        <p:nvSpPr>
          <p:cNvPr id="102" name="Google Shape;102;p6"/>
          <p:cNvSpPr txBox="1"/>
          <p:nvPr/>
        </p:nvSpPr>
        <p:spPr>
          <a:xfrm>
            <a:off x="232610" y="1980911"/>
            <a:ext cx="8678781" cy="251279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lang="en-US" sz="2000">
                <a:solidFill>
                  <a:schemeClr val="dk1"/>
                </a:solidFill>
                <a:latin typeface="Calibri"/>
                <a:ea typeface="Calibri"/>
                <a:cs typeface="Calibri"/>
                <a:sym typeface="Calibri"/>
              </a:rPr>
              <a:t>Les principaux services comprennent les catégories suivantes : </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1. Éducation (écoles, jardins d'enfants, crèches, centres éducatifs, etc.)</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2. Centre de santé (hôpitaux, services médicaux, centres médicaux, etc.)</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3. Services de répression (commissariat, etc.)</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4. Installations sportives</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5. Magasins d'alimentation</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6. Banque</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7. Poste</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8. Pharmacie</a:t>
            </a:r>
            <a:endParaRPr sz="2000">
              <a:solidFill>
                <a:schemeClr val="dk1"/>
              </a:solidFill>
              <a:latin typeface="Calibri"/>
              <a:ea typeface="Calibri"/>
              <a:cs typeface="Calibri"/>
              <a:sym typeface="Calibri"/>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9. Centre commercial</a:t>
            </a:r>
            <a:endParaRPr/>
          </a:p>
          <a:p>
            <a:pPr indent="-342900" lvl="0" marL="342900" marR="0" rtl="0" algn="l">
              <a:spcBef>
                <a:spcPts val="300"/>
              </a:spcBef>
              <a:spcAft>
                <a:spcPts val="0"/>
              </a:spcAft>
              <a:buClr>
                <a:schemeClr val="dk1"/>
              </a:buClr>
              <a:buSzPts val="2000"/>
              <a:buFont typeface="Courier New"/>
              <a:buChar char="o"/>
            </a:pPr>
            <a:r>
              <a:rPr lang="en-US" sz="2000">
                <a:solidFill>
                  <a:schemeClr val="dk1"/>
                </a:solidFill>
                <a:latin typeface="Calibri"/>
                <a:ea typeface="Calibri"/>
                <a:cs typeface="Calibri"/>
                <a:sym typeface="Calibri"/>
              </a:rPr>
              <a:t>10. Culture et équipements de loisirs</a:t>
            </a:r>
            <a:endParaRPr/>
          </a:p>
        </p:txBody>
      </p:sp>
      <p:sp>
        <p:nvSpPr>
          <p:cNvPr id="103" name="Google Shape;103;p6"/>
          <p:cNvSpPr txBox="1"/>
          <p:nvPr>
            <p:ph idx="1" type="body"/>
          </p:nvPr>
        </p:nvSpPr>
        <p:spPr>
          <a:xfrm>
            <a:off x="268224" y="926592"/>
            <a:ext cx="8418576" cy="60883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LIMITE ET ÉTENDUE</a:t>
            </a:r>
            <a:endParaRPr b="0" i="0" sz="2400" u="none" cap="none" strike="noStrike">
              <a:solidFill>
                <a:schemeClr val="dk1"/>
              </a:solidFill>
              <a:latin typeface="Calibri"/>
              <a:ea typeface="Calibri"/>
              <a:cs typeface="Calibri"/>
              <a:sym typeface="Calibri"/>
            </a:endParaRPr>
          </a:p>
        </p:txBody>
      </p:sp>
      <p:sp>
        <p:nvSpPr>
          <p:cNvPr id="104" name="Google Shape;104;p6"/>
          <p:cNvSpPr/>
          <p:nvPr/>
        </p:nvSpPr>
        <p:spPr>
          <a:xfrm>
            <a:off x="232610" y="1519246"/>
            <a:ext cx="817454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La limite d'évaluation comprend l'ensemble du voisinage.</a:t>
            </a:r>
            <a:endParaRPr sz="2000">
              <a:solidFill>
                <a:schemeClr val="dk1"/>
              </a:solidFill>
              <a:latin typeface="Calibri"/>
              <a:ea typeface="Calibri"/>
              <a:cs typeface="Calibri"/>
              <a:sym typeface="Calibri"/>
            </a:endParaRPr>
          </a:p>
        </p:txBody>
      </p:sp>
      <p:sp>
        <p:nvSpPr>
          <p:cNvPr id="105" name="Google Shape;105;p6"/>
          <p:cNvSpPr/>
          <p:nvPr/>
        </p:nvSpPr>
        <p:spPr>
          <a:xfrm>
            <a:off x="4348619" y="3722097"/>
            <a:ext cx="4572000"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Au moins trois catégories doivent être sélectionnées.</a:t>
            </a:r>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Un seul service clé de chaque catégorie doit être pris en compte.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Des services privés peuvent être envisagés</a:t>
            </a:r>
            <a:endParaRPr sz="1800">
              <a:solidFill>
                <a:schemeClr val="dk1"/>
              </a:solidFill>
              <a:latin typeface="Calibri"/>
              <a:ea typeface="Calibri"/>
              <a:cs typeface="Calibri"/>
              <a:sym typeface="Calibri"/>
            </a:endParaRPr>
          </a:p>
        </p:txBody>
      </p:sp>
      <p:pic>
        <p:nvPicPr>
          <p:cNvPr id="106" name="Google Shape;106;p6"/>
          <p:cNvPicPr preferRelativeResize="0"/>
          <p:nvPr/>
        </p:nvPicPr>
        <p:blipFill rotWithShape="1">
          <a:blip r:embed="rId3">
            <a:alphaModFix/>
          </a:blip>
          <a:srcRect b="0" l="0" r="0" t="0"/>
          <a:stretch/>
        </p:blipFill>
        <p:spPr>
          <a:xfrm>
            <a:off x="3919049" y="4147982"/>
            <a:ext cx="378512" cy="36880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7"/>
          <p:cNvSpPr txBox="1"/>
          <p:nvPr>
            <p:ph idx="1" type="body"/>
          </p:nvPr>
        </p:nvSpPr>
        <p:spPr>
          <a:xfrm>
            <a:off x="268224" y="838652"/>
            <a:ext cx="8576838" cy="419792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600"/>
              <a:buFont typeface="Arial"/>
              <a:buNone/>
            </a:pPr>
            <a:r>
              <a:rPr b="1" i="0" lang="en-US" sz="2400" u="sng" cap="none" strike="noStrike">
                <a:solidFill>
                  <a:schemeClr val="dk1"/>
                </a:solidFill>
                <a:latin typeface="Calibri"/>
                <a:ea typeface="Calibri"/>
                <a:cs typeface="Calibri"/>
                <a:sym typeface="Calibri"/>
              </a:rPr>
              <a:t>MÉTHODE D'ÉVALUATION</a:t>
            </a:r>
            <a:endParaRPr b="0" i="0" sz="2400" u="none" cap="none" strike="noStrike">
              <a:solidFill>
                <a:schemeClr val="dk1"/>
              </a:solidFill>
              <a:latin typeface="Calibri"/>
              <a:ea typeface="Calibri"/>
              <a:cs typeface="Calibri"/>
              <a:sym typeface="Calibri"/>
            </a:endParaRPr>
          </a:p>
          <a:p>
            <a:pPr indent="0" lvl="0" marL="0" marR="0" rtl="0" algn="l">
              <a:spcBef>
                <a:spcPts val="320"/>
              </a:spcBef>
              <a:spcAft>
                <a:spcPts val="0"/>
              </a:spcAft>
              <a:buClr>
                <a:schemeClr val="dk1"/>
              </a:buClr>
              <a:buSzPts val="1600"/>
              <a:buFont typeface="Arial"/>
              <a:buNone/>
            </a:pPr>
            <a:r>
              <a:t/>
            </a:r>
            <a:endParaRPr b="1" i="0" sz="1200" u="sng" cap="none" strike="noStrike">
              <a:solidFill>
                <a:schemeClr val="dk1"/>
              </a:solidFill>
              <a:latin typeface="Calibri"/>
              <a:ea typeface="Calibri"/>
              <a:cs typeface="Calibri"/>
              <a:sym typeface="Calibri"/>
            </a:endParaRPr>
          </a:p>
          <a:p>
            <a:pPr indent="0" lvl="0" marL="0" marR="0" rtl="0" algn="l">
              <a:lnSpc>
                <a:spcPct val="120000"/>
              </a:lnSpc>
              <a:spcBef>
                <a:spcPts val="440"/>
              </a:spcBef>
              <a:spcAft>
                <a:spcPts val="0"/>
              </a:spcAft>
              <a:buClr>
                <a:srgbClr val="7F7F7F"/>
              </a:buClr>
              <a:buSzPts val="2200"/>
              <a:buFont typeface="Arial"/>
              <a:buNone/>
            </a:pPr>
            <a:r>
              <a:rPr b="1" i="0" lang="en-US" sz="2200" u="none" cap="none" strike="noStrike">
                <a:solidFill>
                  <a:srgbClr val="7F7F7F"/>
                </a:solidFill>
                <a:latin typeface="Calibri"/>
                <a:ea typeface="Calibri"/>
                <a:cs typeface="Calibri"/>
                <a:sym typeface="Calibri"/>
              </a:rPr>
              <a:t>Les étapes de calcul sont les suivantes :</a:t>
            </a:r>
            <a:r>
              <a:rPr b="0" i="0" lang="en-US" sz="2200" u="none" cap="none" strike="noStrike">
                <a:solidFill>
                  <a:schemeClr val="dk1"/>
                </a:solidFill>
                <a:latin typeface="Calibri"/>
                <a:ea typeface="Calibri"/>
                <a:cs typeface="Calibri"/>
                <a:sym typeface="Calibri"/>
              </a:rPr>
              <a:t> </a:t>
            </a:r>
            <a:endParaRPr b="0" i="0" sz="2200" u="none" cap="none" strike="noStrike">
              <a:solidFill>
                <a:schemeClr val="dk1"/>
              </a:solidFill>
              <a:latin typeface="Calibri"/>
              <a:ea typeface="Calibri"/>
              <a:cs typeface="Calibri"/>
              <a:sym typeface="Calibri"/>
            </a:endParaRPr>
          </a:p>
          <a:p>
            <a:pPr indent="-457200" lvl="0" marL="457200" marR="0" rtl="0" algn="l">
              <a:lnSpc>
                <a:spcPct val="120000"/>
              </a:lnSpc>
              <a:spcBef>
                <a:spcPts val="440"/>
              </a:spcBef>
              <a:spcAft>
                <a:spcPts val="0"/>
              </a:spcAft>
              <a:buClr>
                <a:schemeClr val="dk1"/>
              </a:buClr>
              <a:buSzPts val="2200"/>
              <a:buFont typeface="Calibri"/>
              <a:buAutoNum type="arabicPeriod"/>
            </a:pPr>
            <a:r>
              <a:rPr b="0" i="0" lang="en-US" sz="2200" u="none" cap="none" strike="noStrike">
                <a:solidFill>
                  <a:schemeClr val="dk1"/>
                </a:solidFill>
                <a:latin typeface="Calibri"/>
                <a:ea typeface="Calibri"/>
                <a:cs typeface="Calibri"/>
                <a:sym typeface="Calibri"/>
              </a:rPr>
              <a:t>Localiser les </a:t>
            </a:r>
            <a:r>
              <a:rPr b="1" i="0" lang="en-US" sz="2200" u="none" cap="none" strike="noStrike">
                <a:solidFill>
                  <a:schemeClr val="dk1"/>
                </a:solidFill>
                <a:latin typeface="Calibri"/>
                <a:ea typeface="Calibri"/>
                <a:cs typeface="Calibri"/>
                <a:sym typeface="Calibri"/>
              </a:rPr>
              <a:t>services clés </a:t>
            </a:r>
            <a:r>
              <a:rPr b="0" i="0" lang="en-US" sz="2200" u="none" cap="none" strike="noStrike">
                <a:solidFill>
                  <a:schemeClr val="dk1"/>
                </a:solidFill>
                <a:latin typeface="Calibri"/>
                <a:ea typeface="Calibri"/>
                <a:cs typeface="Calibri"/>
                <a:sym typeface="Calibri"/>
              </a:rPr>
              <a:t>dans le quartier</a:t>
            </a:r>
            <a:endParaRPr/>
          </a:p>
          <a:p>
            <a:pPr indent="-457200" lvl="0" marL="457200" marR="0" rtl="0" algn="l">
              <a:lnSpc>
                <a:spcPct val="120000"/>
              </a:lnSpc>
              <a:spcBef>
                <a:spcPts val="440"/>
              </a:spcBef>
              <a:spcAft>
                <a:spcPts val="0"/>
              </a:spcAft>
              <a:buClr>
                <a:schemeClr val="dk1"/>
              </a:buClr>
              <a:buSzPts val="2200"/>
              <a:buFont typeface="Calibri"/>
              <a:buAutoNum type="arabicPeriod"/>
            </a:pPr>
            <a:r>
              <a:rPr b="0" i="0" lang="en-US" sz="2200" u="none" cap="none" strike="noStrike">
                <a:solidFill>
                  <a:schemeClr val="dk1"/>
                </a:solidFill>
                <a:latin typeface="Calibri"/>
                <a:ea typeface="Calibri"/>
                <a:cs typeface="Calibri"/>
                <a:sym typeface="Calibri"/>
              </a:rPr>
              <a:t>Localiser tous les </a:t>
            </a:r>
            <a:r>
              <a:rPr b="1" i="0" lang="en-US" sz="2200" u="none" cap="none" strike="noStrike">
                <a:solidFill>
                  <a:schemeClr val="dk1"/>
                </a:solidFill>
                <a:latin typeface="Calibri"/>
                <a:ea typeface="Calibri"/>
                <a:cs typeface="Calibri"/>
                <a:sym typeface="Calibri"/>
              </a:rPr>
              <a:t>bâtiments résidentiels </a:t>
            </a:r>
            <a:r>
              <a:rPr b="0" i="0" lang="en-US" sz="2200" u="none" cap="none" strike="noStrike">
                <a:solidFill>
                  <a:schemeClr val="dk1"/>
                </a:solidFill>
                <a:latin typeface="Calibri"/>
                <a:ea typeface="Calibri"/>
                <a:cs typeface="Calibri"/>
                <a:sym typeface="Calibri"/>
              </a:rPr>
              <a:t>du quartier avec une distance de marche de leur entrée à au moins trois services clés jusqu'à </a:t>
            </a:r>
            <a:r>
              <a:rPr b="1" i="0" lang="en-US" sz="2200" u="sng" cap="none" strike="noStrike">
                <a:solidFill>
                  <a:schemeClr val="dk1"/>
                </a:solidFill>
                <a:latin typeface="Calibri"/>
                <a:ea typeface="Calibri"/>
                <a:cs typeface="Calibri"/>
                <a:sym typeface="Calibri"/>
              </a:rPr>
              <a:t>800 mètres</a:t>
            </a:r>
            <a:r>
              <a:rPr b="0" i="0" lang="en-US" sz="2200" u="none" cap="none" strike="noStrike">
                <a:solidFill>
                  <a:schemeClr val="dk1"/>
                </a:solidFill>
                <a:latin typeface="Calibri"/>
                <a:ea typeface="Calibri"/>
                <a:cs typeface="Calibri"/>
                <a:sym typeface="Calibri"/>
              </a:rPr>
              <a:t>. </a:t>
            </a:r>
            <a:endParaRPr/>
          </a:p>
          <a:p>
            <a:pPr indent="-457200" lvl="0" marL="457200" marR="0" rtl="0" algn="l">
              <a:lnSpc>
                <a:spcPct val="120000"/>
              </a:lnSpc>
              <a:spcBef>
                <a:spcPts val="440"/>
              </a:spcBef>
              <a:spcAft>
                <a:spcPts val="0"/>
              </a:spcAft>
              <a:buClr>
                <a:schemeClr val="dk1"/>
              </a:buClr>
              <a:buSzPts val="2200"/>
              <a:buFont typeface="Calibri"/>
              <a:buAutoNum type="arabicPeriod"/>
            </a:pPr>
            <a:r>
              <a:rPr b="0" i="0" lang="en-US" sz="2200" u="none" cap="none" strike="noStrike">
                <a:solidFill>
                  <a:schemeClr val="dk1"/>
                </a:solidFill>
                <a:latin typeface="Calibri"/>
                <a:ea typeface="Calibri"/>
                <a:cs typeface="Calibri"/>
                <a:sym typeface="Calibri"/>
              </a:rPr>
              <a:t>Calculer le </a:t>
            </a:r>
            <a:r>
              <a:rPr b="1" i="0" lang="en-US" sz="2200" u="none" cap="none" strike="noStrike">
                <a:solidFill>
                  <a:schemeClr val="dk1"/>
                </a:solidFill>
                <a:latin typeface="Calibri"/>
                <a:ea typeface="Calibri"/>
                <a:cs typeface="Calibri"/>
                <a:sym typeface="Calibri"/>
              </a:rPr>
              <a:t>nombre de résidents des bâtiments sélectionnés</a:t>
            </a:r>
            <a:r>
              <a:rPr b="0" i="0" lang="en-US" sz="2200" u="none" cap="none" strike="noStrike">
                <a:solidFill>
                  <a:schemeClr val="dk1"/>
                </a:solidFill>
                <a:latin typeface="Calibri"/>
                <a:ea typeface="Calibri"/>
                <a:cs typeface="Calibri"/>
                <a:sym typeface="Calibri"/>
              </a:rPr>
              <a:t>. </a:t>
            </a:r>
            <a:endParaRPr/>
          </a:p>
          <a:p>
            <a:pPr indent="-457200" lvl="0" marL="457200" marR="0" rtl="0" algn="l">
              <a:lnSpc>
                <a:spcPct val="120000"/>
              </a:lnSpc>
              <a:spcBef>
                <a:spcPts val="440"/>
              </a:spcBef>
              <a:spcAft>
                <a:spcPts val="0"/>
              </a:spcAft>
              <a:buClr>
                <a:schemeClr val="dk1"/>
              </a:buClr>
              <a:buSzPts val="2200"/>
              <a:buFont typeface="Calibri"/>
              <a:buAutoNum type="arabicPeriod"/>
            </a:pPr>
            <a:r>
              <a:rPr b="0" i="0" lang="en-US" sz="2200" u="none" cap="none" strike="noStrike">
                <a:solidFill>
                  <a:schemeClr val="dk1"/>
                </a:solidFill>
                <a:latin typeface="Calibri"/>
                <a:ea typeface="Calibri"/>
                <a:cs typeface="Calibri"/>
                <a:sym typeface="Calibri"/>
              </a:rPr>
              <a:t>Calculer le </a:t>
            </a:r>
            <a:r>
              <a:rPr b="1" i="0" lang="en-US" sz="2200" u="none" cap="none" strike="noStrike">
                <a:solidFill>
                  <a:schemeClr val="dk1"/>
                </a:solidFill>
                <a:latin typeface="Calibri"/>
                <a:ea typeface="Calibri"/>
                <a:cs typeface="Calibri"/>
                <a:sym typeface="Calibri"/>
              </a:rPr>
              <a:t>nombre total de résidents dans le quartier </a:t>
            </a:r>
            <a:endParaRPr/>
          </a:p>
          <a:p>
            <a:pPr indent="-457200" lvl="0" marL="457200" marR="0" rtl="0" algn="l">
              <a:lnSpc>
                <a:spcPct val="120000"/>
              </a:lnSpc>
              <a:spcBef>
                <a:spcPts val="440"/>
              </a:spcBef>
              <a:spcAft>
                <a:spcPts val="0"/>
              </a:spcAft>
              <a:buClr>
                <a:schemeClr val="dk1"/>
              </a:buClr>
              <a:buSzPts val="2200"/>
              <a:buFont typeface="Calibri"/>
              <a:buAutoNum type="arabicPeriod"/>
            </a:pPr>
            <a:r>
              <a:rPr b="0" i="0" lang="en-US" sz="2200" u="none" cap="none" strike="noStrike">
                <a:solidFill>
                  <a:schemeClr val="dk1"/>
                </a:solidFill>
                <a:latin typeface="Calibri"/>
                <a:ea typeface="Calibri"/>
                <a:cs typeface="Calibri"/>
                <a:sym typeface="Calibri"/>
              </a:rPr>
              <a:t>Calculer la valeur de l’indicateur comme le </a:t>
            </a:r>
            <a:r>
              <a:rPr b="1" i="0" lang="en-US" sz="2200" u="none" cap="none" strike="noStrike">
                <a:solidFill>
                  <a:schemeClr val="dk1"/>
                </a:solidFill>
                <a:latin typeface="Calibri"/>
                <a:ea typeface="Calibri"/>
                <a:cs typeface="Calibri"/>
                <a:sym typeface="Calibri"/>
              </a:rPr>
              <a:t>pourcentage du nombre de résidents des bâtiments sélectionnés </a:t>
            </a:r>
            <a:r>
              <a:rPr b="0" i="0" lang="en-US" sz="2200" u="none" cap="none" strike="noStrike">
                <a:solidFill>
                  <a:srgbClr val="1A965E"/>
                </a:solidFill>
                <a:latin typeface="Calibri"/>
                <a:ea typeface="Calibri"/>
                <a:cs typeface="Calibri"/>
                <a:sym typeface="Calibri"/>
              </a:rPr>
              <a:t>(étape 3) par rapport </a:t>
            </a:r>
            <a:r>
              <a:rPr b="0" i="0" lang="en-US" sz="2200" u="none" cap="none" strike="noStrike">
                <a:solidFill>
                  <a:schemeClr val="dk1"/>
                </a:solidFill>
                <a:latin typeface="Calibri"/>
                <a:ea typeface="Calibri"/>
                <a:cs typeface="Calibri"/>
                <a:sym typeface="Calibri"/>
              </a:rPr>
              <a:t>au </a:t>
            </a:r>
            <a:r>
              <a:rPr b="1" i="0" lang="en-US" sz="2200" u="none" cap="none" strike="noStrike">
                <a:solidFill>
                  <a:schemeClr val="dk1"/>
                </a:solidFill>
                <a:latin typeface="Calibri"/>
                <a:ea typeface="Calibri"/>
                <a:cs typeface="Calibri"/>
                <a:sym typeface="Calibri"/>
              </a:rPr>
              <a:t>total des résidents du quartier </a:t>
            </a:r>
            <a:r>
              <a:rPr b="0" i="0" lang="en-US" sz="2200" u="none" cap="none" strike="noStrike">
                <a:solidFill>
                  <a:srgbClr val="1A965E"/>
                </a:solidFill>
                <a:latin typeface="Calibri"/>
                <a:ea typeface="Calibri"/>
                <a:cs typeface="Calibri"/>
                <a:sym typeface="Calibri"/>
              </a:rPr>
              <a:t>(étape 4)</a:t>
            </a:r>
            <a:r>
              <a:rPr b="0" i="0" lang="en-US" sz="2200" u="none" cap="none" strike="noStrike">
                <a:solidFill>
                  <a:schemeClr val="dk1"/>
                </a:solidFill>
                <a:latin typeface="Calibri"/>
                <a:ea typeface="Calibri"/>
                <a:cs typeface="Calibri"/>
                <a:sym typeface="Calibri"/>
              </a:rPr>
              <a:t>, [%] </a:t>
            </a:r>
            <a:endParaRPr b="0" i="0" sz="2200" u="none" cap="none" strike="noStrike">
              <a:solidFill>
                <a:schemeClr val="dk1"/>
              </a:solidFill>
              <a:latin typeface="Calibri"/>
              <a:ea typeface="Calibri"/>
              <a:cs typeface="Calibri"/>
              <a:sym typeface="Calibri"/>
            </a:endParaRPr>
          </a:p>
        </p:txBody>
      </p:sp>
      <p:sp>
        <p:nvSpPr>
          <p:cNvPr id="112" name="Google Shape;112;p7"/>
          <p:cNvSpPr txBox="1"/>
          <p:nvPr>
            <p:ph idx="12" type="sldNum"/>
          </p:nvPr>
        </p:nvSpPr>
        <p:spPr>
          <a:xfrm>
            <a:off x="7010400" y="6585155"/>
            <a:ext cx="2133600" cy="27284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13" name="Google Shape;113;p7"/>
          <p:cNvSpPr txBox="1"/>
          <p:nvPr/>
        </p:nvSpPr>
        <p:spPr>
          <a:xfrm>
            <a:off x="0" y="0"/>
            <a:ext cx="9144000" cy="699796"/>
          </a:xfrm>
          <a:prstGeom prst="rect">
            <a:avLst/>
          </a:prstGeom>
          <a:no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800">
                <a:solidFill>
                  <a:srgbClr val="7F7F7F"/>
                </a:solidFill>
                <a:latin typeface="Calibri"/>
                <a:ea typeface="Calibri"/>
                <a:cs typeface="Calibri"/>
                <a:sym typeface="Calibri"/>
              </a:rPr>
              <a:t>G.3.1 - DISPONIBILITÉ ET PROXIMITÉ DES SERVICES CLÉS</a:t>
            </a:r>
            <a:endParaRPr b="1" sz="1800">
              <a:solidFill>
                <a:srgbClr val="7F7F7F"/>
              </a:solidFill>
              <a:latin typeface="Calibri"/>
              <a:ea typeface="Calibri"/>
              <a:cs typeface="Calibri"/>
              <a:sym typeface="Calibri"/>
            </a:endParaRPr>
          </a:p>
        </p:txBody>
      </p:sp>
      <p:pic>
        <p:nvPicPr>
          <p:cNvPr id="114" name="Google Shape;114;p7"/>
          <p:cNvPicPr preferRelativeResize="0"/>
          <p:nvPr/>
        </p:nvPicPr>
        <p:blipFill rotWithShape="1">
          <a:blip r:embed="rId3">
            <a:alphaModFix/>
          </a:blip>
          <a:srcRect b="0" l="0" r="0" t="0"/>
          <a:stretch/>
        </p:blipFill>
        <p:spPr>
          <a:xfrm>
            <a:off x="7010400" y="5175430"/>
            <a:ext cx="1847990" cy="1221590"/>
          </a:xfrm>
          <a:prstGeom prst="rect">
            <a:avLst/>
          </a:prstGeom>
          <a:noFill/>
          <a:ln>
            <a:noFill/>
          </a:ln>
        </p:spPr>
      </p:pic>
      <p:sp>
        <p:nvSpPr>
          <p:cNvPr id="115" name="Google Shape;115;p7"/>
          <p:cNvSpPr/>
          <p:nvPr/>
        </p:nvSpPr>
        <p:spPr>
          <a:xfrm>
            <a:off x="7854222" y="5697739"/>
            <a:ext cx="445956"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u="sng">
                <a:solidFill>
                  <a:srgbClr val="FF0000"/>
                </a:solidFill>
                <a:latin typeface="Calibri"/>
                <a:ea typeface="Calibri"/>
                <a:cs typeface="Calibri"/>
                <a:sym typeface="Calibri"/>
              </a:rPr>
              <a: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8"/>
          <p:cNvSpPr txBox="1"/>
          <p:nvPr>
            <p:ph idx="1" type="body"/>
          </p:nvPr>
        </p:nvSpPr>
        <p:spPr>
          <a:xfrm>
            <a:off x="353284" y="1004621"/>
            <a:ext cx="8631227" cy="4152112"/>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RÉFÉRENCES et NORMES</a:t>
            </a:r>
            <a:endParaRPr b="0" i="0" sz="3200" u="none" cap="none" strike="noStrike">
              <a:solidFill>
                <a:schemeClr val="dk1"/>
              </a:solidFill>
              <a:latin typeface="Calibri"/>
              <a:ea typeface="Calibri"/>
              <a:cs typeface="Calibri"/>
              <a:sym typeface="Calibri"/>
            </a:endParaRPr>
          </a:p>
          <a:p>
            <a:pPr indent="-361950" lvl="0" marL="361950" marR="0" rtl="0" algn="l">
              <a:spcBef>
                <a:spcPts val="48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361950" lvl="0" marL="361950" marR="0" rtl="0" algn="l">
              <a:spcBef>
                <a:spcPts val="480"/>
              </a:spcBef>
              <a:spcAft>
                <a:spcPts val="0"/>
              </a:spcAft>
              <a:buClr>
                <a:schemeClr val="dk1"/>
              </a:buClr>
              <a:buSzPts val="2400"/>
              <a:buFont typeface="Arial"/>
              <a:buNone/>
            </a:pPr>
            <a:r>
              <a:rPr b="1" i="0" lang="en-US" sz="2400" u="none" cap="none" strike="noStrike">
                <a:solidFill>
                  <a:schemeClr val="dk1"/>
                </a:solidFill>
                <a:latin typeface="Calibri"/>
                <a:ea typeface="Calibri"/>
                <a:cs typeface="Calibri"/>
                <a:sym typeface="Calibri"/>
              </a:rPr>
              <a:t>Plateforme mondiale pour des villes durables, </a:t>
            </a:r>
            <a:r>
              <a:rPr b="0" i="0" lang="en-US" sz="2400" u="none" cap="none" strike="noStrike">
                <a:solidFill>
                  <a:schemeClr val="dk1"/>
                </a:solidFill>
                <a:latin typeface="Calibri"/>
                <a:ea typeface="Calibri"/>
                <a:cs typeface="Calibri"/>
                <a:sym typeface="Calibri"/>
              </a:rPr>
              <a:t>Banque mondiale. 2018. « Urban Sustainability Framework », 1er éd. Washington, DC : Banque mondiale</a:t>
            </a:r>
            <a:endParaRPr b="0" i="0" sz="2400" u="none" cap="none" strike="noStrike">
              <a:solidFill>
                <a:schemeClr val="dk1"/>
              </a:solidFill>
              <a:latin typeface="Calibri"/>
              <a:ea typeface="Calibri"/>
              <a:cs typeface="Calibri"/>
              <a:sym typeface="Calibri"/>
            </a:endParaRPr>
          </a:p>
        </p:txBody>
      </p:sp>
      <p:sp>
        <p:nvSpPr>
          <p:cNvPr id="121" name="Google Shape;121;p8"/>
          <p:cNvSpPr txBox="1"/>
          <p:nvPr>
            <p:ph idx="12" type="sldNum"/>
          </p:nvPr>
        </p:nvSpPr>
        <p:spPr>
          <a:xfrm>
            <a:off x="7010400" y="6548284"/>
            <a:ext cx="2133600" cy="309716"/>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22" name="Google Shape;122;p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9"/>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rPr b="1" i="0" lang="en-US" sz="2400" u="none" cap="none" strike="noStrike">
                <a:solidFill>
                  <a:schemeClr val="dk1"/>
                </a:solidFill>
                <a:latin typeface="Calibri"/>
                <a:ea typeface="Calibri"/>
                <a:cs typeface="Calibri"/>
                <a:sym typeface="Calibri"/>
              </a:rPr>
              <a:t>EXEMPLE</a:t>
            </a:r>
            <a:endParaRPr b="0" i="0" sz="2400" u="none" cap="none" strike="noStrike">
              <a:solidFill>
                <a:schemeClr val="dk1"/>
              </a:solidFill>
              <a:latin typeface="Calibri"/>
              <a:ea typeface="Calibri"/>
              <a:cs typeface="Calibri"/>
              <a:sym typeface="Calibri"/>
            </a:endParaRPr>
          </a:p>
        </p:txBody>
      </p:sp>
      <p:sp>
        <p:nvSpPr>
          <p:cNvPr id="128" name="Google Shape;128;p9"/>
          <p:cNvSpPr txBox="1"/>
          <p:nvPr>
            <p:ph idx="12" type="sldNum"/>
          </p:nvPr>
        </p:nvSpPr>
        <p:spPr>
          <a:xfrm>
            <a:off x="7010400" y="6540910"/>
            <a:ext cx="2133600" cy="31709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chemeClr val="lt1"/>
              </a:buClr>
              <a:buSzPts val="1200"/>
              <a:buFont typeface="Calibri"/>
              <a:buNone/>
            </a:pPr>
            <a:fld id="{00000000-1234-1234-1234-123412341234}" type="slidenum">
              <a:rPr lang="en-US"/>
              <a:t>‹#›</a:t>
            </a:fld>
            <a:endParaRPr/>
          </a:p>
        </p:txBody>
      </p:sp>
      <p:sp>
        <p:nvSpPr>
          <p:cNvPr id="129" name="Google Shape;129;p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SzPts val="2000"/>
              <a:buNone/>
            </a:pPr>
            <a:r>
              <a:rPr lang="en-US" sz="2800">
                <a:solidFill>
                  <a:srgbClr val="7F7F7F"/>
                </a:solidFill>
              </a:rPr>
              <a:t>G.3.1 - DISPONIBILITÉ ET PROXIMITÉ DES SERVICES CLÉS</a:t>
            </a:r>
            <a:endParaRPr b="1" i="0" sz="2000" u="none" cap="none" strike="noStrike">
              <a:solidFill>
                <a:srgbClr val="7F7F7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7" ma:contentTypeDescription="Crée un document." ma:contentTypeScope="" ma:versionID="401b2652c6e92f56d8ee4e284eb80a8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B007CCC-84D7-47DC-BA38-C8C28291B1C7}"/>
</file>

<file path=customXml/itemProps2.xml><?xml version="1.0" encoding="utf-8"?>
<ds:datastoreItem xmlns:ds="http://schemas.openxmlformats.org/officeDocument/2006/customXml" ds:itemID="{C14D273A-49FA-455C-B298-69BF30B39E6D}"/>
</file>

<file path=customXml/itemProps3.xml><?xml version="1.0" encoding="utf-8"?>
<ds:datastoreItem xmlns:ds="http://schemas.openxmlformats.org/officeDocument/2006/customXml" ds:itemID="{668340BF-B6B0-4CC0-9D7E-8E068C7EFFE6}"/>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NOA</dc:creator>
  <dcterms:created xsi:type="dcterms:W3CDTF">2017-01-09T10:20:00Z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